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685" r:id="rId2"/>
    <p:sldId id="738" r:id="rId3"/>
    <p:sldId id="650" r:id="rId4"/>
    <p:sldId id="739" r:id="rId5"/>
    <p:sldId id="651" r:id="rId6"/>
    <p:sldId id="737" r:id="rId7"/>
    <p:sldId id="741" r:id="rId8"/>
    <p:sldId id="740" r:id="rId9"/>
    <p:sldId id="699" r:id="rId10"/>
    <p:sldId id="700" r:id="rId11"/>
    <p:sldId id="701" r:id="rId12"/>
    <p:sldId id="742" r:id="rId13"/>
    <p:sldId id="702" r:id="rId14"/>
    <p:sldId id="743" r:id="rId15"/>
    <p:sldId id="744" r:id="rId16"/>
    <p:sldId id="745" r:id="rId17"/>
    <p:sldId id="746" r:id="rId18"/>
    <p:sldId id="747" r:id="rId19"/>
    <p:sldId id="749" r:id="rId20"/>
    <p:sldId id="750" r:id="rId21"/>
    <p:sldId id="751" r:id="rId22"/>
    <p:sldId id="752" r:id="rId23"/>
    <p:sldId id="753" r:id="rId24"/>
    <p:sldId id="754" r:id="rId25"/>
    <p:sldId id="755" r:id="rId26"/>
    <p:sldId id="756" r:id="rId27"/>
    <p:sldId id="757" r:id="rId28"/>
    <p:sldId id="289" r:id="rId29"/>
    <p:sldId id="314" r:id="rId30"/>
    <p:sldId id="290" r:id="rId31"/>
    <p:sldId id="292" r:id="rId32"/>
    <p:sldId id="315" r:id="rId33"/>
    <p:sldId id="293" r:id="rId34"/>
    <p:sldId id="294" r:id="rId35"/>
    <p:sldId id="316" r:id="rId36"/>
    <p:sldId id="295" r:id="rId37"/>
    <p:sldId id="309" r:id="rId38"/>
    <p:sldId id="296" r:id="rId39"/>
    <p:sldId id="297" r:id="rId40"/>
    <p:sldId id="298" r:id="rId41"/>
    <p:sldId id="299" r:id="rId42"/>
    <p:sldId id="310" r:id="rId43"/>
    <p:sldId id="311" r:id="rId44"/>
    <p:sldId id="303" r:id="rId45"/>
    <p:sldId id="304" r:id="rId46"/>
    <p:sldId id="306" r:id="rId4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0093"/>
    <a:srgbClr val="008000"/>
    <a:srgbClr val="0000FF"/>
    <a:srgbClr val="33CC33"/>
    <a:srgbClr val="333399"/>
    <a:srgbClr val="FF0066"/>
    <a:srgbClr val="00FFFF"/>
    <a:srgbClr val="00FF00"/>
    <a:srgbClr val="FF000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95" autoAdjust="0"/>
    <p:restoredTop sz="46667" autoAdjust="0"/>
  </p:normalViewPr>
  <p:slideViewPr>
    <p:cSldViewPr>
      <p:cViewPr varScale="1">
        <p:scale>
          <a:sx n="56" d="100"/>
          <a:sy n="56" d="100"/>
        </p:scale>
        <p:origin x="436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846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6/20/22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6/20/22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algn="r" defTabSz="914400" rtl="1" eaLnBrk="1" latinLnBrk="0" hangingPunct="1"/>
                <a:endParaRPr lang="en-I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algn="r" defTabSz="914400" rtl="1" eaLnBrk="1" latinLnBrk="0" hangingPunct="1"/>
                <a:r>
                  <a:rPr lang="he-IL" dirty="0"/>
                  <a:t>(1) אם נבין מה מה מספר הקשתות הצפוי בין כל שני צמתים, אז מן הסתם שאנחנו נדע את מספר הצמתים הצפוי בקבוצת צמתים. אז כדי להבין את זה עבור גרף מסוים, </a:t>
                </a:r>
                <a:r>
                  <a:rPr lang="en-US" dirty="0"/>
                  <a:t>G</a:t>
                </a:r>
                <a:r>
                  <a:rPr lang="he-IL" dirty="0"/>
                  <a:t> עם </a:t>
                </a:r>
                <a:r>
                  <a:rPr lang="en-US" dirty="0"/>
                  <a:t>m</a:t>
                </a:r>
                <a:r>
                  <a:rPr lang="he-IL" dirty="0"/>
                  <a:t> קשתות, מייצרים גרף </a:t>
                </a:r>
                <a:r>
                  <a:rPr lang="en-US" dirty="0"/>
                  <a:t>G’</a:t>
                </a:r>
                <a:r>
                  <a:rPr lang="he-IL" dirty="0"/>
                  <a:t> שקול מבחינת זה שהדרגות של הצמתים נשמרת, ופשוט את החיבורים בין הצמתים מגרילים באופן רנדומלי. מה שכן, מאפשרים לגרף להיות </a:t>
                </a:r>
                <a:r>
                  <a:rPr lang="en-US" dirty="0"/>
                  <a:t>multi-graph</a:t>
                </a:r>
                <a:r>
                  <a:rPr lang="he-IL" dirty="0"/>
                  <a:t>,</a:t>
                </a:r>
                <a:r>
                  <a:rPr lang="en-US" dirty="0"/>
                  <a:t> </a:t>
                </a:r>
                <a:r>
                  <a:rPr lang="he-IL" dirty="0"/>
                  <a:t>ז״א יכול שבין צומת אחד לשני יכול להיות מספר קשתות.</a:t>
                </a:r>
              </a:p>
              <a:p>
                <a:pPr marL="0" algn="r" defTabSz="914400" rtl="1" eaLnBrk="1" latinLnBrk="0" hangingPunct="1"/>
                <a:r>
                  <a:rPr lang="he-IL" dirty="0"/>
                  <a:t>(2) יש</a:t>
                </a:r>
                <a:r>
                  <a:rPr lang="he-IL" baseline="0" dirty="0"/>
                  <a:t> לנו </a:t>
                </a:r>
                <a:r>
                  <a:rPr lang="en-US" baseline="0" dirty="0"/>
                  <a:t>2m</a:t>
                </a:r>
                <a:r>
                  <a:rPr lang="he-IL" baseline="0" dirty="0"/>
                  <a:t> </a:t>
                </a:r>
                <a:r>
                  <a:rPr lang="he-IL" dirty="0"/>
                  <a:t>קצוות של קשתות ,ואם</a:t>
                </a:r>
                <a:r>
                  <a:rPr lang="he-IL" baseline="0" dirty="0"/>
                  <a:t> </a:t>
                </a:r>
                <a:r>
                  <a:rPr lang="he-IL" dirty="0"/>
                  <a:t>נסתכל על קשת </a:t>
                </a:r>
                <a:r>
                  <a:rPr lang="en-US" dirty="0" err="1"/>
                  <a:t>i</a:t>
                </a:r>
                <a:r>
                  <a:rPr lang="he-IL" dirty="0"/>
                  <a:t> ו-</a:t>
                </a:r>
                <a:r>
                  <a:rPr lang="en-US" dirty="0"/>
                  <a:t>j</a:t>
                </a:r>
                <a:r>
                  <a:rPr lang="he-IL" dirty="0"/>
                  <a:t> מסוימים עם דרגות </a:t>
                </a:r>
                <a:r>
                  <a:rPr lang="en-US" dirty="0"/>
                  <a:t>k</a:t>
                </a:r>
                <a:r>
                  <a:rPr lang="en-US" baseline="-25000" dirty="0"/>
                  <a:t>i</a:t>
                </a:r>
                <a:r>
                  <a:rPr lang="he-IL" baseline="0" dirty="0"/>
                  <a:t> ו-</a:t>
                </a:r>
                <a:r>
                  <a:rPr lang="en-US" baseline="0" dirty="0" err="1"/>
                  <a:t>k</a:t>
                </a:r>
                <a:r>
                  <a:rPr lang="en-US" baseline="-25000" dirty="0" err="1"/>
                  <a:t>j</a:t>
                </a:r>
                <a:r>
                  <a:rPr lang="he-IL" baseline="0" dirty="0"/>
                  <a:t> בהתאמה, אז מספר הקשתות הצפוי ביניהם הוא </a:t>
                </a:r>
                <a:r>
                  <a:rPr lang="en-US" sz="1200" b="1" i="0" dirty="0">
                    <a:latin typeface="Cambria Math"/>
                  </a:rPr>
                  <a:t>𝒌</a:t>
                </a:r>
                <a:r>
                  <a:rPr lang="en-US" sz="1200" b="1" i="0" dirty="0">
                    <a:latin typeface="Cambria Math" panose="02040503050406030204" pitchFamily="18" charset="0"/>
                  </a:rPr>
                  <a:t>_</a:t>
                </a:r>
                <a:r>
                  <a:rPr lang="en-US" sz="1200" b="1" i="0" dirty="0">
                    <a:latin typeface="Cambria Math"/>
                  </a:rPr>
                  <a:t>𝒊⋅𝒌</a:t>
                </a:r>
                <a:r>
                  <a:rPr lang="en-US" sz="1200" b="1" i="0" dirty="0">
                    <a:latin typeface="Cambria Math" panose="02040503050406030204" pitchFamily="18" charset="0"/>
                  </a:rPr>
                  <a:t>_</a:t>
                </a:r>
                <a:r>
                  <a:rPr lang="en-US" sz="1200" b="1" i="0" dirty="0">
                    <a:latin typeface="Cambria Math"/>
                  </a:rPr>
                  <a:t>𝒋</a:t>
                </a:r>
                <a:r>
                  <a:rPr lang="en-US" sz="1200" b="1" i="0" dirty="0">
                    <a:latin typeface="Cambria Math" panose="02040503050406030204" pitchFamily="18" charset="0"/>
                  </a:rPr>
                  <a:t>/</a:t>
                </a:r>
                <a:r>
                  <a:rPr lang="en-US" sz="1200" b="1" i="0" dirty="0">
                    <a:latin typeface="Cambria Math"/>
                  </a:rPr>
                  <a:t>𝟐𝒎</a:t>
                </a:r>
                <a:br>
                  <a:rPr lang="en-US" dirty="0"/>
                </a:br>
                <a:r>
                  <a:rPr lang="he-IL" dirty="0"/>
                  <a:t>והסיבה</a:t>
                </a:r>
                <a:r>
                  <a:rPr lang="he-IL" baseline="0" dirty="0"/>
                  <a:t> היא מאוד פשוטה: נניח ואנחנו מסתכלים על קשת שיוצאת מצומת </a:t>
                </a:r>
                <a:r>
                  <a:rPr lang="en-US" baseline="0" dirty="0" err="1"/>
                  <a:t>i</a:t>
                </a:r>
                <a:r>
                  <a:rPr lang="he-IL" baseline="0" dirty="0"/>
                  <a:t>, אז בגלל שלצומת </a:t>
                </a:r>
                <a:r>
                  <a:rPr lang="en-US" baseline="0" dirty="0"/>
                  <a:t>j</a:t>
                </a:r>
                <a:r>
                  <a:rPr lang="he-IL" baseline="0" dirty="0"/>
                  <a:t> יש </a:t>
                </a:r>
                <a:r>
                  <a:rPr lang="en-US" dirty="0" err="1"/>
                  <a:t>k</a:t>
                </a:r>
                <a:r>
                  <a:rPr lang="en-US" baseline="-25000" dirty="0" err="1"/>
                  <a:t>j</a:t>
                </a:r>
                <a:r>
                  <a:rPr lang="he-IL" baseline="0" dirty="0"/>
                  <a:t> קצוות אז הסתברות שהקצה השני הוא ב-</a:t>
                </a:r>
                <a:r>
                  <a:rPr lang="en-US" baseline="0" dirty="0"/>
                  <a:t>j</a:t>
                </a:r>
                <a:r>
                  <a:rPr lang="he-IL" baseline="0" dirty="0"/>
                  <a:t> הוא </a:t>
                </a:r>
                <a:r>
                  <a:rPr lang="en-US" sz="1200" b="1" i="0" dirty="0">
                    <a:latin typeface="Cambria Math"/>
                  </a:rPr>
                  <a:t>𝒌</a:t>
                </a:r>
                <a:r>
                  <a:rPr lang="en-US" sz="1200" b="1" i="0" dirty="0">
                    <a:latin typeface="Cambria Math" panose="02040503050406030204" pitchFamily="18" charset="0"/>
                  </a:rPr>
                  <a:t>_</a:t>
                </a:r>
                <a:r>
                  <a:rPr lang="en-US" sz="1200" b="1" i="0" dirty="0">
                    <a:latin typeface="Cambria Math"/>
                  </a:rPr>
                  <a:t>𝒋</a:t>
                </a:r>
                <a:r>
                  <a:rPr lang="en-US" sz="1200" b="1" i="0" dirty="0">
                    <a:latin typeface="Cambria Math" panose="02040503050406030204" pitchFamily="18" charset="0"/>
                  </a:rPr>
                  <a:t>/</a:t>
                </a:r>
                <a:r>
                  <a:rPr lang="en-US" sz="1200" b="1" i="0" dirty="0">
                    <a:latin typeface="Cambria Math"/>
                  </a:rPr>
                  <a:t>𝟐𝒎</a:t>
                </a:r>
                <a:r>
                  <a:rPr lang="he-IL" dirty="0"/>
                  <a:t>.</a:t>
                </a:r>
              </a:p>
              <a:p>
                <a:pPr marL="0" algn="r" defTabSz="914400" rtl="1" eaLnBrk="1" latinLnBrk="0" hangingPunct="1"/>
                <a:r>
                  <a:rPr lang="he-IL" dirty="0"/>
                  <a:t>(3) ומן הסתם שאפשר להראות שמספר הקשתות הצפוי בכל הגרף שיצרנו נשמר.</a:t>
                </a:r>
                <a:endParaRPr lang="en-I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540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2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algn="r" defTabSz="914400" rtl="1" eaLnBrk="1" latinLnBrk="0" hangingPunct="1"/>
                <a:endParaRPr lang="en-I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algn="r" defTabSz="914400" rtl="1" eaLnBrk="1" latinLnBrk="0" hangingPunct="1"/>
                <a:r>
                  <a:rPr lang="he-IL" dirty="0"/>
                  <a:t>מבחינת הנוסחה, נהוג להציג אותה בצורה יותר פשוטה ככה פשוט בגלל שאנחנו מניחים שאין </a:t>
                </a:r>
                <a:r>
                  <a:rPr lang="en-US" dirty="0"/>
                  <a:t>overlapping </a:t>
                </a:r>
                <a:r>
                  <a:rPr lang="he-IL" dirty="0"/>
                  <a:t> בין הקהילות אז אפשר לעבור על כל הקשתות פעם אחת וניקח בחשבון רק רק איברים של צמתים שהם באותו קהילה – זאת </a:t>
                </a:r>
                <a:r>
                  <a:rPr lang="he-IL" dirty="0" err="1"/>
                  <a:t>הפונקציית</a:t>
                </a:r>
                <a:r>
                  <a:rPr lang="he-IL" dirty="0"/>
                  <a:t> דלתא תיתן לנו.</a:t>
                </a:r>
              </a:p>
              <a:p>
                <a:pPr marL="0" algn="r" defTabSz="914400" rtl="1" eaLnBrk="1" latinLnBrk="0" hangingPunct="1"/>
                <a:endParaRPr lang="he-IL" dirty="0"/>
              </a:p>
              <a:p>
                <a:pPr marL="0" algn="r" defTabSz="914400" rtl="1" eaLnBrk="1" latinLnBrk="0" hangingPunct="1"/>
                <a:r>
                  <a:rPr lang="he-IL" dirty="0"/>
                  <a:t>מה שחשוב לומר פה שזה שאמנם אני מדבר במונחים של דרגות </a:t>
                </a:r>
                <a:r>
                  <a:rPr lang="he-IL" dirty="0" err="1"/>
                  <a:t>ושכנויות</a:t>
                </a:r>
                <a:r>
                  <a:rPr lang="he-IL" dirty="0"/>
                  <a:t> וכד׳, הנוסחה הזאת נכונה גם לגרף </a:t>
                </a:r>
                <a:r>
                  <a:rPr lang="he-IL" dirty="0" err="1"/>
                  <a:t>ממושקל</a:t>
                </a:r>
                <a:r>
                  <a:rPr lang="he-IL" dirty="0"/>
                  <a:t> כאשר </a:t>
                </a:r>
                <a:r>
                  <a:rPr lang="en-US" sz="1200" b="1" i="0">
                    <a:latin typeface="Cambria Math"/>
                  </a:rPr>
                  <a:t>𝑨</a:t>
                </a:r>
                <a:r>
                  <a:rPr lang="en-US" sz="1200" b="1" i="0">
                    <a:latin typeface="Cambria Math" panose="02040503050406030204" pitchFamily="18" charset="0"/>
                  </a:rPr>
                  <a:t>_</a:t>
                </a:r>
                <a:r>
                  <a:rPr lang="en-US" sz="1200" b="1" i="0">
                    <a:latin typeface="Cambria Math"/>
                  </a:rPr>
                  <a:t>𝒊𝒋</a:t>
                </a:r>
                <a:r>
                  <a:rPr lang="he-IL" dirty="0"/>
                  <a:t> פשו</a:t>
                </a:r>
                <a:r>
                  <a:rPr lang="he-IL" baseline="0" dirty="0"/>
                  <a:t>ט מייצג את המשקל של הקשת שמחברת בין הצמתים, ו</a:t>
                </a:r>
                <a:r>
                  <a:rPr lang="en-US" sz="1200" b="1" i="0">
                    <a:latin typeface="Cambria Math"/>
                  </a:rPr>
                  <a:t>𝒌</a:t>
                </a:r>
                <a:r>
                  <a:rPr lang="en-US" sz="1200" b="1" i="0">
                    <a:latin typeface="Cambria Math" panose="02040503050406030204" pitchFamily="18" charset="0"/>
                  </a:rPr>
                  <a:t>_</a:t>
                </a:r>
                <a:r>
                  <a:rPr lang="en-US" sz="1200" b="1" i="0">
                    <a:latin typeface="Cambria Math"/>
                  </a:rPr>
                  <a:t>𝒊</a:t>
                </a:r>
                <a:r>
                  <a:rPr lang="he-IL" dirty="0"/>
                  <a:t> פשוט</a:t>
                </a:r>
                <a:r>
                  <a:rPr lang="he-IL" baseline="0" dirty="0"/>
                  <a:t> מייצג את סכום משקולות הקשתות שמתחברות לאותו צומת.</a:t>
                </a:r>
                <a:endParaRPr lang="en-I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12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defTabSz="914400" rtl="1" eaLnBrk="1" latinLnBrk="0" hangingPunct="1">
              <a:buAutoNum type="arabicParenBoth"/>
            </a:pP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50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defTabSz="914400" rtl="1" eaLnBrk="1" latinLnBrk="0" hangingPunct="1">
              <a:buAutoNum type="arabicParenBoth"/>
            </a:pP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first phase stops when a local maxima of the modularity is attained, i.e., when no individual node</a:t>
            </a:r>
            <a:r>
              <a:rPr lang="he-IL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can improve the modularity.</a:t>
            </a:r>
          </a:p>
          <a:p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the output of the algorithm depends on the order in which the nodes are considered.</a:t>
            </a:r>
          </a:p>
          <a:p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indicates that the ordering of the nodes does not have a significant influence on the overall</a:t>
            </a:r>
            <a:r>
              <a:rPr lang="he-IL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modularity that is obtained.</a:t>
            </a:r>
          </a:p>
          <a:p>
            <a:pPr marL="0" algn="r" defTabSz="914400" rtl="1" eaLnBrk="1" latinLnBrk="0" hangingPunct="1"/>
            <a:endParaRPr lang="en-IL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99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25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676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 algn="l" defTabSz="914400" rtl="0" eaLnBrk="1" latinLnBrk="0" hangingPunct="1">
                  <a:buAutoNum type="arabicParenBoth"/>
                </a:pPr>
                <a:endParaRPr lang="en-IL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-228600" algn="r" defTabSz="914400" rtl="1" eaLnBrk="1" latinLnBrk="0" hangingPunct="1">
                  <a:buAutoNum type="arabicParenBoth"/>
                </a:pPr>
                <a:r>
                  <a:rPr lang="he-IL" dirty="0"/>
                  <a:t>ובאופן דומה עבור הצומת </a:t>
                </a:r>
                <a:r>
                  <a:rPr lang="en-US" dirty="0" err="1"/>
                  <a:t>i</a:t>
                </a:r>
                <a:r>
                  <a:rPr lang="he-IL" dirty="0"/>
                  <a:t> שאנחנו הולכים להכניס לקהילה </a:t>
                </a:r>
                <a:r>
                  <a:rPr lang="en-US" dirty="0"/>
                  <a:t>C</a:t>
                </a:r>
                <a:r>
                  <a:rPr lang="he-IL" dirty="0"/>
                  <a:t>, אנחנו יכולים להגדיר </a:t>
                </a:r>
                <a:r>
                  <a:rPr lang="he-IL" sz="1200" b="0" i="0">
                    <a:latin typeface="Cambria Math" panose="02040503050406030204" pitchFamily="18" charset="0"/>
                  </a:rPr>
                  <a:t>,</a:t>
                </a:r>
                <a:r>
                  <a:rPr lang="en-US" sz="1200" i="0">
                    <a:latin typeface="Cambria Math" panose="02040503050406030204" pitchFamily="18" charset="0"/>
                  </a:rPr>
                  <a:t>𝑘_(𝑖, 𝑖𝑛)</a:t>
                </a:r>
                <a:r>
                  <a:rPr lang="he-IL" dirty="0"/>
                  <a:t> שזה</a:t>
                </a:r>
                <a:r>
                  <a:rPr lang="he-IL" baseline="0" dirty="0"/>
                  <a:t> משקל </a:t>
                </a:r>
                <a:r>
                  <a:rPr lang="he-IL" baseline="0" dirty="0" err="1"/>
                  <a:t>הכל</a:t>
                </a:r>
                <a:r>
                  <a:rPr lang="he-IL" baseline="0" dirty="0"/>
                  <a:t> הקשתות שמתחברות לקהילה </a:t>
                </a:r>
                <a:r>
                  <a:rPr lang="en-US" baseline="0" dirty="0"/>
                  <a:t>C</a:t>
                </a:r>
                <a:r>
                  <a:rPr lang="he-IL" baseline="0" dirty="0"/>
                  <a:t>, ואת </a:t>
                </a:r>
                <a:r>
                  <a:rPr lang="en-US" sz="1200" i="0">
                    <a:latin typeface="Cambria Math" panose="02040503050406030204" pitchFamily="18" charset="0"/>
                  </a:rPr>
                  <a:t>𝑘_𝑖</a:t>
                </a:r>
                <a:r>
                  <a:rPr lang="he-IL" dirty="0"/>
                  <a:t> כסכום כל המשקולות שמתחברות לצומת </a:t>
                </a:r>
                <a:r>
                  <a:rPr lang="en-US" dirty="0" err="1"/>
                  <a:t>i</a:t>
                </a:r>
                <a:r>
                  <a:rPr lang="he-IL" dirty="0"/>
                  <a:t>.</a:t>
                </a:r>
              </a:p>
              <a:p>
                <a:pPr marL="228600" indent="-228600" algn="r" defTabSz="914400" rtl="1" eaLnBrk="1" latinLnBrk="0" hangingPunct="1">
                  <a:buAutoNum type="arabicParenBoth"/>
                </a:pPr>
                <a:r>
                  <a:rPr lang="he-IL" dirty="0"/>
                  <a:t>ואחרי שמגדירים את את אלו אפשר להגדיר את </a:t>
                </a:r>
                <a:r>
                  <a:rPr lang="he-IL" dirty="0" err="1"/>
                  <a:t>המודלריות</a:t>
                </a:r>
                <a:r>
                  <a:rPr lang="he-IL" dirty="0"/>
                  <a:t> לפני שתהיה הסכום של </a:t>
                </a:r>
                <a:r>
                  <a:rPr lang="he-IL" dirty="0" err="1"/>
                  <a:t>המודלריות</a:t>
                </a:r>
                <a:r>
                  <a:rPr lang="he-IL" dirty="0"/>
                  <a:t> של </a:t>
                </a:r>
                <a:r>
                  <a:rPr lang="en-US" dirty="0"/>
                  <a:t>C</a:t>
                </a:r>
                <a:r>
                  <a:rPr lang="he-IL" dirty="0"/>
                  <a:t> לפי האיחוד פלוס </a:t>
                </a:r>
                <a:r>
                  <a:rPr lang="he-IL" dirty="0" err="1"/>
                  <a:t>המודלריות</a:t>
                </a:r>
                <a:r>
                  <a:rPr lang="he-IL" dirty="0"/>
                  <a:t> של הצומת </a:t>
                </a:r>
                <a:r>
                  <a:rPr lang="en-US" dirty="0" err="1"/>
                  <a:t>i</a:t>
                </a:r>
                <a:r>
                  <a:rPr lang="he-IL" dirty="0"/>
                  <a:t> כקהילה יחידה. את הערך של </a:t>
                </a:r>
                <a:r>
                  <a:rPr lang="en-US" dirty="0"/>
                  <a:t>Q(C)</a:t>
                </a:r>
                <a:r>
                  <a:rPr lang="he-IL" dirty="0"/>
                  <a:t> הרגע חישבנו ושל </a:t>
                </a:r>
                <a:r>
                  <a:rPr lang="en-US" dirty="0" err="1"/>
                  <a:t>i</a:t>
                </a:r>
                <a:r>
                  <a:rPr lang="he-IL" dirty="0"/>
                  <a:t> כיחידה זה מאוד פשוט הרי </a:t>
                </a:r>
                <a:r>
                  <a:rPr lang="he-IL" dirty="0" err="1"/>
                  <a:t>הסיגמה</a:t>
                </a:r>
                <a:r>
                  <a:rPr lang="he-IL" dirty="0"/>
                  <a:t> </a:t>
                </a:r>
                <a:r>
                  <a:rPr lang="en-US" dirty="0"/>
                  <a:t>in</a:t>
                </a:r>
                <a:r>
                  <a:rPr lang="he-IL" dirty="0"/>
                  <a:t> שלה הוא אפס ומורידים את ה-</a:t>
                </a:r>
                <a:r>
                  <a:rPr lang="he-IL" dirty="0" err="1"/>
                  <a:t>סיגמה</a:t>
                </a:r>
                <a:r>
                  <a:rPr lang="he-IL" dirty="0"/>
                  <a:t> </a:t>
                </a:r>
                <a:r>
                  <a:rPr lang="en-US" dirty="0"/>
                  <a:t>total</a:t>
                </a:r>
                <a:r>
                  <a:rPr lang="he-IL" dirty="0"/>
                  <a:t> שזה פשוט ה-</a:t>
                </a:r>
                <a:r>
                  <a:rPr lang="en-US" sz="1200" i="0">
                    <a:latin typeface="Cambria Math" panose="02040503050406030204" pitchFamily="18" charset="0"/>
                  </a:rPr>
                  <a:t>𝑘_𝑖</a:t>
                </a:r>
                <a:br>
                  <a:rPr lang="en-US" dirty="0"/>
                </a:br>
                <a:r>
                  <a:rPr lang="he-IL" dirty="0"/>
                  <a:t>ואפשר</a:t>
                </a:r>
                <a:r>
                  <a:rPr lang="he-IL" baseline="0" dirty="0"/>
                  <a:t> גם בקלות להגדיר את </a:t>
                </a:r>
                <a:r>
                  <a:rPr lang="he-IL" dirty="0" err="1"/>
                  <a:t>המודלריות</a:t>
                </a:r>
                <a:r>
                  <a:rPr lang="he-IL" dirty="0"/>
                  <a:t> אחרי הצירוף</a:t>
                </a:r>
                <a:r>
                  <a:rPr lang="he-IL" baseline="0" dirty="0"/>
                  <a:t> לקהילה ככה </a:t>
                </a:r>
                <a:r>
                  <a:rPr lang="he-IL" baseline="0" dirty="0" err="1"/>
                  <a:t>שלסיגמה</a:t>
                </a:r>
                <a:r>
                  <a:rPr lang="he-IL" baseline="0" dirty="0"/>
                  <a:t> </a:t>
                </a:r>
                <a:r>
                  <a:rPr lang="en-US" baseline="0" dirty="0"/>
                  <a:t>in</a:t>
                </a:r>
                <a:r>
                  <a:rPr lang="he-IL" baseline="0" dirty="0"/>
                  <a:t> סה״כ מצטרף ה-</a:t>
                </a:r>
                <a:r>
                  <a:rPr lang="en-US" sz="1200" i="0">
                    <a:latin typeface="Cambria Math" panose="02040503050406030204" pitchFamily="18" charset="0"/>
                  </a:rPr>
                  <a:t>𝑘_(𝑖, 𝑖𝑛)</a:t>
                </a:r>
                <a:r>
                  <a:rPr lang="he-IL" dirty="0"/>
                  <a:t> </a:t>
                </a:r>
                <a:r>
                  <a:rPr lang="he-IL" dirty="0" err="1"/>
                  <a:t>ולסיגמה</a:t>
                </a:r>
                <a:r>
                  <a:rPr lang="he-IL" baseline="0" dirty="0"/>
                  <a:t> </a:t>
                </a:r>
                <a:r>
                  <a:rPr lang="en-US" baseline="0" dirty="0"/>
                  <a:t>total </a:t>
                </a:r>
                <a:r>
                  <a:rPr lang="he-IL" baseline="0" dirty="0"/>
                  <a:t> מצטרף ה-</a:t>
                </a:r>
                <a:r>
                  <a:rPr lang="en-US" sz="1200" i="0">
                    <a:latin typeface="Cambria Math" panose="02040503050406030204" pitchFamily="18" charset="0"/>
                  </a:rPr>
                  <a:t>𝑘_𝑖</a:t>
                </a:r>
                <a:endParaRPr lang="en-IL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51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defTabSz="914400" rtl="1" eaLnBrk="1" latinLnBrk="0" hangingPunct="1">
              <a:buAutoNum type="arabicParenBoth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35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16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84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52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99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99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defTabSz="914400" rtl="1" eaLnBrk="1" latinLnBrk="0" hangingPunct="1">
              <a:buAutoNum type="arabicParenBoth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80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L="228600" indent="-228600" algn="r" defTabSz="914400" rtl="1" eaLnBrk="1" latinLnBrk="0" hangingPunct="1">
              <a:buAutoNum type="arabicParenBoth"/>
            </a:pPr>
            <a:endParaRPr lang="he-IL" sz="24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844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46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407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  <a:p>
            <a:pPr algn="r" rtl="1"/>
            <a:r>
              <a:rPr lang="en-US" dirty="0"/>
              <a:t>And hypothetical importance scores.  A hypothetical importance score answers the question “if I were to mutate the sequence at a particular position to a different letter, what would the importance on the newly-introduced letter look like?”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01F1E-FCC4-DA4D-AE6F-2A4325685BE5}" type="slidenum">
              <a:rPr lang="en-IL" smtClean="0"/>
              <a:t>29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3649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he-IL" dirty="0"/>
          </a:p>
          <a:p>
            <a:endParaRPr lang="he-IL" dirty="0"/>
          </a:p>
          <a:p>
            <a:r>
              <a:rPr lang="en-IL" dirty="0"/>
              <a:t>Many complex systems can be represented as networks, where the elementary parts of a system and their mutual interactions are nodes and links, respectively. Complex systems are usually organized in compartments, which have their own role and/or function. In the network representation, such compartments appear as sets of nodes with a high density of internal links, whereas links between compartments have a comparatively lower desity. </a:t>
            </a:r>
            <a:r>
              <a:rPr lang="en-US" dirty="0"/>
              <a:t>T</a:t>
            </a:r>
            <a:r>
              <a:rPr lang="en-IL" dirty="0"/>
              <a:t>hose subgraphs are called communities or modules and occur in a wide variety of networked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491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504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882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293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(multiply percentile of negative scores by -1, therefore, results from -1 to +1)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35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he-IL" dirty="0"/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strong_threshold</a:t>
            </a:r>
            <a:r>
              <a:rPr lang="en-US" dirty="0"/>
              <a:t>  - </a:t>
            </a:r>
            <a:r>
              <a:rPr lang="en-US" sz="1200" dirty="0"/>
              <a:t>The most lenient CFD cutoff used across all tasks during per-task </a:t>
            </a:r>
            <a:r>
              <a:rPr lang="en-US" sz="1200" dirty="0" err="1"/>
              <a:t>seqlet</a:t>
            </a:r>
            <a:r>
              <a:rPr lang="en-US" sz="1200" dirty="0"/>
              <a:t> identification </a:t>
            </a:r>
          </a:p>
          <a:p>
            <a:r>
              <a:rPr lang="en-US" dirty="0" err="1"/>
              <a:t>weak_threshold</a:t>
            </a:r>
            <a:r>
              <a:rPr lang="en-US" dirty="0"/>
              <a:t>  - by user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01F1E-FCC4-DA4D-AE6F-2A4325685BE5}" type="slidenum">
              <a:rPr lang="en-IL" smtClean="0"/>
              <a:t>34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873413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L" dirty="0"/>
              <a:t>3. </a:t>
            </a:r>
            <a:r>
              <a:rPr lang="en-US" dirty="0"/>
              <a:t>If a </a:t>
            </a:r>
            <a:r>
              <a:rPr lang="en-US" dirty="0" err="1"/>
              <a:t>seqlet</a:t>
            </a:r>
            <a:r>
              <a:rPr lang="en-US" dirty="0"/>
              <a:t> is compatible with two activity patterns of equal specificity, it is assigned to the one for which it has the higher absolute transformed score.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350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defTabSz="914400" rtl="1" eaLnBrk="1" latinLnBrk="0" hangingPunct="1">
              <a:buAutoNum type="arabicParenBoth"/>
            </a:pP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91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defTabSz="914400" rtl="1" eaLnBrk="1" latinLnBrk="0" hangingPunct="1">
              <a:buAutoNum type="arabicParenBoth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96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98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45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465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strong motif. One way to address this is to adapt the notion of ‘close’ to the local density of the data; thus, if a </a:t>
            </a:r>
            <a:r>
              <a:rPr lang="en-US" dirty="0" err="1"/>
              <a:t>seqlet</a:t>
            </a:r>
            <a:r>
              <a:rPr lang="en-US" dirty="0"/>
              <a:t> has a lot of neighbors with high similarity, we can afford to be more stringent in our definition of ‘close’. By contrast, if a </a:t>
            </a:r>
            <a:r>
              <a:rPr lang="en-US" dirty="0" err="1"/>
              <a:t>seqlet’s</a:t>
            </a:r>
            <a:r>
              <a:rPr lang="en-US" dirty="0"/>
              <a:t> nearest neighbors have relatively low similarity, we may have to be more lenient.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Preplexity</a:t>
            </a:r>
            <a:r>
              <a:rPr lang="en-US" dirty="0"/>
              <a:t> – </a:t>
            </a:r>
            <a:r>
              <a:rPr lang="he-IL" dirty="0"/>
              <a:t>מידת השוואה להתפלגות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B01F1E-FCC4-DA4D-AE6F-2A4325685BE5}" type="slidenum">
              <a:rPr lang="en-IL" smtClean="0"/>
              <a:t>42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56216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Finding compartment may shed light on organization of comlex systems and on their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2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98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NN-Descent - Idea: a neighbor of a neighbor is also likely to be a neighbor</a:t>
            </a:r>
          </a:p>
          <a:p>
            <a:endParaRPr lang="en-IL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9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defTabSz="914400" rtl="1" eaLnBrk="1" latinLnBrk="0" hangingPunct="1">
              <a:buAutoNum type="arabicParenBoth"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04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r" defTabSz="914400" rtl="1" eaLnBrk="1" latinLnBrk="0" hangingPunct="1">
              <a:buAutoNum type="arabicParenBoth"/>
            </a:pP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79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03E5B-D573-6B4B-A3B5-B29FCFBB8F57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800A4-68F6-A543-B7EE-950DEF781335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B75F-4D9D-0741-8031-D932E3061DEA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920" y="273629"/>
            <a:ext cx="8226720" cy="1143480"/>
          </a:xfrm>
        </p:spPr>
        <p:txBody>
          <a:bodyPr tIns="41473" bIns="41473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920" y="1604329"/>
            <a:ext cx="4043520" cy="4524955"/>
          </a:xfrm>
        </p:spPr>
        <p:txBody>
          <a:bodyPr rIns="82945" bIns="4147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39680" y="1604329"/>
            <a:ext cx="4044960" cy="4524955"/>
          </a:xfrm>
        </p:spPr>
        <p:txBody>
          <a:bodyPr rIns="82945" bIns="41473"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457920" y="6247376"/>
            <a:ext cx="2126880" cy="472370"/>
          </a:xfrm>
        </p:spPr>
        <p:txBody>
          <a:bodyPr tIns="41473"/>
          <a:lstStyle>
            <a:lvl1pPr>
              <a:defRPr/>
            </a:lvl1pPr>
          </a:lstStyle>
          <a:p>
            <a:fld id="{0D425F9A-6597-474F-AC01-173F6A3F028D}" type="datetime1">
              <a:rPr lang="en-US" smtClean="0"/>
              <a:t>6/20/22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126240" y="6247376"/>
            <a:ext cx="2897280" cy="472370"/>
          </a:xfrm>
        </p:spPr>
        <p:txBody>
          <a:bodyPr tIns="41473"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6554880" y="6247376"/>
            <a:ext cx="2128320" cy="472370"/>
          </a:xfrm>
        </p:spPr>
        <p:txBody>
          <a:bodyPr lIns="82945" tIns="41473" rIns="82945"/>
          <a:lstStyle>
            <a:lvl1pPr>
              <a:defRPr/>
            </a:lvl1pPr>
          </a:lstStyle>
          <a:p>
            <a:fld id="{10066599-523B-4641-9CCC-17D83CD935ED}" type="slidenum">
              <a:rPr lang="en-GB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C930755-CF00-DD4D-B50A-94FF52A13CEA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9826768-8FCE-4417-A22B-1D26CD2A84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5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875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85D4D-E96A-DE4F-97BE-460522D0C9D4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914400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743200"/>
            <a:ext cx="8022336" cy="685800"/>
          </a:xfrm>
        </p:spPr>
        <p:txBody>
          <a:bodyPr lIns="146304" tIns="0" rIns="45720" bIns="0" anchor="t">
            <a:normAutofit/>
          </a:bodyPr>
          <a:lstStyle>
            <a:lvl1pPr marL="0" indent="0">
              <a:buNone/>
              <a:defRPr sz="4000" b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9A02A-A431-FE4F-A54E-06F8C28A7BA2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504688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50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CA31C-5A5D-A947-9804-57AD9699BA42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23338"/>
            <a:ext cx="4040188" cy="4377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95400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023338"/>
            <a:ext cx="4041775" cy="43774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6B945-D3C4-D04C-98E1-D83610ABDF2B}" type="datetime1">
              <a:rPr lang="en-US" smtClean="0"/>
              <a:t>6/20/22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F7750-523F-3C49-BA38-642914D51BE0}" type="datetime1">
              <a:rPr lang="en-US" smtClean="0"/>
              <a:t>6/20/22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71F2F-527A-B04F-9EB8-CB56F64820AF}" type="datetime1">
              <a:rPr lang="en-US" smtClean="0"/>
              <a:t>6/20/22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AB638-042E-EF42-AD33-D219680C1B81}" type="datetime1">
              <a:rPr lang="en-US" smtClean="0"/>
              <a:t>6/20/22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85A1A66F-A597-9549-ACD6-68194A86DCC1}" type="datetime1">
              <a:rPr lang="en-US" smtClean="0"/>
              <a:t>6/20/22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021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9143999" cy="1021079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52578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83680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7108E276-C3D8-EB42-BF3A-D3603E2B86E6}" type="datetime1">
              <a:rPr lang="en-US" smtClean="0"/>
              <a:t>6/20/22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583680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583680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  <a:extLst/>
          </a:lstStyle>
          <a:p>
            <a:fld id="{19B12225-5612-419B-A8D5-4B8EEE4C217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7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100000"/>
        <a:buFont typeface="Wingdings" pitchFamily="2" charset="2"/>
        <a:buChar char="§"/>
        <a:defRPr kumimoji="0" sz="28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SzPct val="100000"/>
        <a:buFont typeface="Wingdings" pitchFamily="2" charset="2"/>
        <a:buChar char="§"/>
        <a:defRPr kumimoji="0" sz="24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 pitchFamily="2" charset="2"/>
        <a:buChar char="§"/>
        <a:defRPr kumimoji="0" sz="2000" kern="1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SzPct val="100000"/>
        <a:buFont typeface="Wingdings" pitchFamily="2" charset="2"/>
        <a:buChar char="§"/>
        <a:defRPr kumimoji="0" lang="en-US" sz="2000" kern="1200" smtClean="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8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4114800"/>
            <a:ext cx="8610600" cy="838200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Community Detection and its Application in Interpretation of Genomic Deep Neural 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5486400"/>
            <a:ext cx="670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Ofir</a:t>
            </a:r>
            <a:r>
              <a:rPr lang="he-IL" sz="2400" dirty="0"/>
              <a:t> </a:t>
            </a:r>
            <a:r>
              <a:rPr lang="en-US" sz="2400" dirty="0" err="1"/>
              <a:t>Yaish</a:t>
            </a:r>
            <a:endParaRPr lang="en-US" sz="2400" dirty="0"/>
          </a:p>
          <a:p>
            <a:r>
              <a:rPr lang="en-US" dirty="0"/>
              <a:t>Clustering and Unsupervised Learning</a:t>
            </a:r>
          </a:p>
          <a:p>
            <a:r>
              <a:rPr lang="en-US" dirty="0"/>
              <a:t>Prof. Amir </a:t>
            </a:r>
            <a:r>
              <a:rPr lang="en-US" dirty="0" err="1"/>
              <a:t>Geva</a:t>
            </a:r>
            <a:endParaRPr lang="en-US" dirty="0"/>
          </a:p>
        </p:txBody>
      </p:sp>
      <p:pic>
        <p:nvPicPr>
          <p:cNvPr id="76804" name="Picture 4">
            <a:extLst>
              <a:ext uri="{FF2B5EF4-FFF2-40B4-BE49-F238E27FC236}">
                <a16:creationId xmlns:a16="http://schemas.microsoft.com/office/drawing/2014/main" id="{C434235F-FC4F-05A5-2477-2FC6F57D1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08" y="5322151"/>
            <a:ext cx="1342292" cy="134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36515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Model: Configuration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534400" cy="525780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Given real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𝐺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nodes and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edges, construct rewired network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𝐺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’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sz="2000" dirty="0"/>
                  <a:t>Same degree distribution but </a:t>
                </a:r>
                <a:br>
                  <a:rPr lang="en-US" sz="2000" dirty="0"/>
                </a:br>
                <a:r>
                  <a:rPr lang="en-US" sz="2000" dirty="0"/>
                  <a:t>random connections</a:t>
                </a:r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Consider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/>
                      </a:rPr>
                      <m:t>𝑮</m:t>
                    </m:r>
                    <m:r>
                      <a:rPr lang="en-US" sz="2000" b="1" i="1" dirty="0" smtClean="0">
                        <a:latin typeface="Cambria Math"/>
                      </a:rPr>
                      <m:t>’</m:t>
                    </m:r>
                  </m:oMath>
                </a14:m>
                <a:r>
                  <a:rPr lang="en-US" sz="2000" dirty="0"/>
                  <a:t> as a </a:t>
                </a:r>
                <a:r>
                  <a:rPr lang="en-US" sz="2000" dirty="0">
                    <a:solidFill>
                      <a:srgbClr val="D60093"/>
                    </a:solidFill>
                  </a:rPr>
                  <a:t>multi-graph</a:t>
                </a:r>
              </a:p>
              <a:p>
                <a:pPr lvl="1"/>
                <a:endParaRPr lang="en-US" sz="2000" dirty="0">
                  <a:solidFill>
                    <a:srgbClr val="D60093"/>
                  </a:solidFill>
                </a:endParaRPr>
              </a:p>
              <a:p>
                <a:pPr lvl="1"/>
                <a:r>
                  <a:rPr lang="en-US" sz="2000" b="1" dirty="0"/>
                  <a:t>The expected number of edges between nodes 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/>
                      </a:rPr>
                      <m:t>𝒊</m:t>
                    </m:r>
                  </m:oMath>
                </a14:m>
                <a:r>
                  <a:rPr lang="en-US" sz="2000" b="1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/>
                      </a:rPr>
                      <m:t>𝒋</m:t>
                    </m:r>
                  </m:oMath>
                </a14:m>
                <a:r>
                  <a:rPr lang="en-US" sz="2000" dirty="0"/>
                  <a:t> of degrees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0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equals 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dirty="0" smtClean="0">
                                <a:latin typeface="Cambria Math"/>
                              </a:rPr>
                              <m:t>𝒌</m:t>
                            </m:r>
                          </m:e>
                          <m:sub>
                            <m:r>
                              <a:rPr lang="en-US" sz="2000" b="1" i="1" dirty="0" smtClean="0"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num>
                      <m:den>
                        <m:r>
                          <a:rPr lang="en-US" sz="2000" b="1" i="1" dirty="0" smtClean="0">
                            <a:latin typeface="Cambria Math"/>
                          </a:rPr>
                          <m:t>𝟐</m:t>
                        </m:r>
                        <m:r>
                          <a:rPr lang="en-US" sz="2000" b="1" i="1" dirty="0" smtClean="0">
                            <a:latin typeface="Cambria Math"/>
                          </a:rPr>
                          <m:t>𝒎</m:t>
                        </m:r>
                      </m:den>
                    </m:f>
                    <m:r>
                      <a:rPr lang="en-US" sz="2000" b="1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dirty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𝒌</m:t>
                            </m:r>
                          </m:e>
                          <m:sub>
                            <m:r>
                              <a:rPr lang="en-US" sz="2000" b="1" i="1" dirty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dirty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𝒌</m:t>
                            </m:r>
                          </m:e>
                          <m:sub>
                            <m:r>
                              <a:rPr lang="en-US" sz="2000" b="1" i="1" dirty="0" smtClean="0">
                                <a:solidFill>
                                  <a:srgbClr val="0000FF"/>
                                </a:solidFill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num>
                      <m:den>
                        <m:r>
                          <a:rPr lang="en-US" sz="2000" b="1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sz="2000" b="1" i="1" dirty="0" smtClean="0">
                            <a:solidFill>
                              <a:srgbClr val="0000FF"/>
                            </a:solidFill>
                            <a:latin typeface="Cambria Math"/>
                          </a:rPr>
                          <m:t>𝒎</m:t>
                        </m:r>
                      </m:den>
                    </m:f>
                  </m:oMath>
                </a14:m>
                <a:endParaRPr lang="en-US" sz="2000" b="1" dirty="0"/>
              </a:p>
              <a:p>
                <a:pPr lvl="2"/>
                <a:r>
                  <a:rPr lang="en-US" sz="1800" dirty="0"/>
                  <a:t>The expected number of edges in (multi-graph) </a:t>
                </a:r>
                <a:r>
                  <a:rPr lang="en-US" sz="1800" b="1" dirty="0"/>
                  <a:t>G’</a:t>
                </a:r>
                <a:r>
                  <a:rPr lang="en-US" sz="1800" dirty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dirty="0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1600" b="1" i="1" dirty="0" smtClean="0">
                            <a:latin typeface="Cambria Math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1" i="1" dirty="0" smtClean="0">
                            <a:latin typeface="Cambria Math"/>
                          </a:rPr>
                          <m:t>𝒊</m:t>
                        </m:r>
                        <m:r>
                          <a:rPr lang="en-US" sz="1600" b="1" i="1" dirty="0" smtClean="0">
                            <a:latin typeface="Cambria Math"/>
                          </a:rPr>
                          <m:t>∈</m:t>
                        </m:r>
                        <m:r>
                          <a:rPr lang="en-US" sz="1600" b="1" i="1" dirty="0" smtClean="0">
                            <a:latin typeface="Cambria Math"/>
                          </a:rPr>
                          <m:t>𝑵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600" b="1" i="1" dirty="0" smtClean="0">
                                <a:latin typeface="Cambria Math"/>
                              </a:rPr>
                              <m:t>𝒋</m:t>
                            </m:r>
                            <m:r>
                              <a:rPr lang="en-US" sz="1600" b="1" i="1" dirty="0">
                                <a:latin typeface="Cambria Math"/>
                              </a:rPr>
                              <m:t>∈</m:t>
                            </m:r>
                            <m:r>
                              <a:rPr lang="en-US" sz="1600" b="1" i="1" dirty="0">
                                <a:latin typeface="Cambria Math"/>
                              </a:rPr>
                              <m:t>𝑵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6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dirty="0">
                                        <a:latin typeface="Cambria Math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 dirty="0">
                                        <a:latin typeface="Cambria Math"/>
                                      </a:rPr>
                                      <m:t>𝒊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dirty="0">
                                        <a:latin typeface="Cambria Math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 dirty="0"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600" b="1" i="1" dirty="0">
                                    <a:latin typeface="Cambria Math"/>
                                  </a:rPr>
                                  <m:t>𝟐</m:t>
                                </m:r>
                                <m:r>
                                  <a:rPr lang="en-US" sz="1600" b="1" i="1" dirty="0">
                                    <a:latin typeface="Cambria Math"/>
                                  </a:rPr>
                                  <m:t>𝒎</m:t>
                                </m:r>
                              </m:den>
                            </m:f>
                          </m:e>
                        </m:nary>
                      </m:e>
                    </m:nary>
                    <m:r>
                      <a:rPr lang="en-US" sz="1600" b="1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dirty="0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1600" b="1" i="1" dirty="0" smtClean="0">
                            <a:latin typeface="Cambria Math"/>
                          </a:rPr>
                          <m:t>𝟐</m:t>
                        </m:r>
                      </m:den>
                    </m:f>
                    <m:r>
                      <a:rPr lang="en-US" sz="1600" b="1" i="1" dirty="0" smtClean="0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dirty="0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1600" b="1" i="1" dirty="0" smtClean="0">
                            <a:latin typeface="Cambria Math"/>
                          </a:rPr>
                          <m:t>𝟐</m:t>
                        </m:r>
                        <m:r>
                          <a:rPr lang="en-US" sz="1600" b="1" i="1" dirty="0" smtClean="0">
                            <a:latin typeface="Cambria Math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16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600" b="1" i="1" dirty="0">
                            <a:latin typeface="Cambria Math"/>
                          </a:rPr>
                          <m:t>𝒊</m:t>
                        </m:r>
                        <m:r>
                          <a:rPr lang="en-US" sz="1600" b="1" i="1" dirty="0">
                            <a:latin typeface="Cambria Math"/>
                          </a:rPr>
                          <m:t>∈</m:t>
                        </m:r>
                        <m:r>
                          <a:rPr lang="en-US" sz="1600" b="1" i="1" dirty="0">
                            <a:latin typeface="Cambria Math"/>
                          </a:rPr>
                          <m:t>𝑵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dirty="0" smtClean="0">
                                <a:latin typeface="Cambria Math"/>
                              </a:rPr>
                              <m:t>𝒌</m:t>
                            </m:r>
                          </m:e>
                          <m:sub>
                            <m:r>
                              <a:rPr lang="en-US" sz="1600" b="1" i="1" dirty="0" smtClean="0"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en-US" sz="16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1600" b="1" i="1" dirty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1600" b="1" i="1" dirty="0">
                                    <a:latin typeface="Cambria Math"/>
                                  </a:rPr>
                                  <m:t>𝒋</m:t>
                                </m:r>
                                <m:r>
                                  <a:rPr lang="en-US" sz="1600" b="1" i="1" dirty="0"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sz="1600" b="1" i="1" dirty="0">
                                    <a:latin typeface="Cambria Math"/>
                                  </a:rPr>
                                  <m:t>𝑵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6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dirty="0" smtClean="0">
                                        <a:latin typeface="Cambria Math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sz="1600" b="1" i="1" dirty="0" smtClean="0">
                                        <a:latin typeface="Cambria Math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  <m:r>
                      <a:rPr lang="en-US" sz="1600" b="1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dirty="0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1600" b="1" i="1" dirty="0" smtClean="0">
                            <a:latin typeface="Cambria Math"/>
                          </a:rPr>
                          <m:t>𝟒</m:t>
                        </m:r>
                        <m:r>
                          <a:rPr lang="en-US" sz="1600" b="1" i="1" dirty="0" smtClean="0">
                            <a:latin typeface="Cambria Math"/>
                          </a:rPr>
                          <m:t>𝒎</m:t>
                        </m:r>
                      </m:den>
                    </m:f>
                    <m:r>
                      <a:rPr lang="en-US" sz="1600" b="1" i="1" dirty="0" smtClean="0">
                        <a:latin typeface="Cambria Math"/>
                      </a:rPr>
                      <m:t>𝟐</m:t>
                    </m:r>
                    <m:r>
                      <a:rPr lang="en-US" sz="1600" b="1" i="1" dirty="0" smtClean="0">
                        <a:latin typeface="Cambria Math"/>
                      </a:rPr>
                      <m:t>𝒎</m:t>
                    </m:r>
                    <m:r>
                      <a:rPr lang="en-US" sz="1600" b="1" i="1" dirty="0" smtClean="0">
                        <a:latin typeface="Cambria Math"/>
                      </a:rPr>
                      <m:t>⋅</m:t>
                    </m:r>
                    <m:r>
                      <a:rPr lang="en-US" sz="1600" b="1" i="1" dirty="0" smtClean="0">
                        <a:latin typeface="Cambria Math"/>
                      </a:rPr>
                      <m:t>𝟐</m:t>
                    </m:r>
                    <m:r>
                      <a:rPr lang="en-US" sz="1600" b="1" i="1" dirty="0" smtClean="0">
                        <a:latin typeface="Cambria Math"/>
                      </a:rPr>
                      <m:t>𝒎</m:t>
                    </m:r>
                    <m:r>
                      <a:rPr lang="en-US" sz="1600" b="1" i="1" dirty="0" smtClean="0">
                        <a:latin typeface="Cambria Math"/>
                      </a:rPr>
                      <m:t>=</m:t>
                    </m:r>
                    <m:r>
                      <a:rPr lang="en-US" sz="1600" b="1" i="1" dirty="0" smtClean="0">
                        <a:latin typeface="Cambria Math"/>
                      </a:rPr>
                      <m:t>𝒎</m:t>
                    </m:r>
                  </m:oMath>
                </a14:m>
                <a:endParaRPr lang="en-US" sz="1600" b="1" dirty="0"/>
              </a:p>
              <a:p>
                <a:pPr lvl="2"/>
                <a:endParaRPr lang="en-US" sz="1800" dirty="0"/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534400" cy="5257801"/>
              </a:xfrm>
              <a:blipFill>
                <a:blip r:embed="rId3"/>
                <a:stretch>
                  <a:fillRect r="-11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>
            <a:off x="6438900" y="2696412"/>
            <a:ext cx="190500" cy="13360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>
            <a:off x="7327271" y="3085051"/>
            <a:ext cx="5334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 flipV="1">
            <a:off x="7403471" y="3313651"/>
            <a:ext cx="15240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7620000" y="2589751"/>
            <a:ext cx="15240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6248400" y="2742151"/>
            <a:ext cx="15240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V="1">
            <a:off x="6477000" y="2513551"/>
            <a:ext cx="15240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V="1">
            <a:off x="7593971" y="3237451"/>
            <a:ext cx="342900" cy="38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 flipH="1" flipV="1">
            <a:off x="7315200" y="2742151"/>
            <a:ext cx="3048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Oval 17"/>
          <p:cNvSpPr>
            <a:spLocks noChangeArrowheads="1"/>
          </p:cNvSpPr>
          <p:nvPr/>
        </p:nvSpPr>
        <p:spPr bwMode="auto">
          <a:xfrm>
            <a:off x="7479671" y="3161251"/>
            <a:ext cx="228600" cy="228600"/>
          </a:xfrm>
          <a:prstGeom prst="ellipse">
            <a:avLst/>
          </a:prstGeom>
          <a:solidFill>
            <a:srgbClr val="FF0000"/>
          </a:solidFill>
          <a:ln w="28575">
            <a:noFill/>
            <a:round/>
            <a:headEnd/>
            <a:tailEnd/>
          </a:ln>
          <a:effectLst/>
        </p:spPr>
        <p:txBody>
          <a:bodyPr wrap="none" lIns="0" rIns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</a:t>
            </a:r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6324600" y="2582112"/>
            <a:ext cx="228600" cy="228600"/>
          </a:xfrm>
          <a:prstGeom prst="ellipse">
            <a:avLst/>
          </a:prstGeom>
          <a:solidFill>
            <a:srgbClr val="FF0000"/>
          </a:solidFill>
          <a:ln w="28575">
            <a:noFill/>
            <a:round/>
            <a:headEnd/>
            <a:tailEnd/>
          </a:ln>
          <a:effectLst/>
        </p:spPr>
        <p:txBody>
          <a:bodyPr wrap="none" lIns="0" rIns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</a:t>
            </a: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7479671" y="2665951"/>
            <a:ext cx="228600" cy="228600"/>
          </a:xfrm>
          <a:prstGeom prst="ellipse">
            <a:avLst/>
          </a:prstGeom>
          <a:solidFill>
            <a:srgbClr val="FF0000"/>
          </a:solidFill>
          <a:ln w="28575">
            <a:noFill/>
            <a:round/>
            <a:headEnd/>
            <a:tailEnd/>
          </a:ln>
          <a:effectLst/>
        </p:spPr>
        <p:txBody>
          <a:bodyPr wrap="none" lIns="0" rIns="0" anchor="ctr"/>
          <a:lstStyle/>
          <a:p>
            <a:pPr algn="ctr"/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Line 15"/>
          <p:cNvSpPr>
            <a:spLocks noChangeShapeType="1"/>
          </p:cNvSpPr>
          <p:nvPr/>
        </p:nvSpPr>
        <p:spPr bwMode="auto">
          <a:xfrm flipV="1">
            <a:off x="6426829" y="3271234"/>
            <a:ext cx="381000" cy="76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Oval 17"/>
          <p:cNvSpPr>
            <a:spLocks noChangeArrowheads="1"/>
          </p:cNvSpPr>
          <p:nvPr/>
        </p:nvSpPr>
        <p:spPr bwMode="auto">
          <a:xfrm>
            <a:off x="6286500" y="3195034"/>
            <a:ext cx="228600" cy="228600"/>
          </a:xfrm>
          <a:prstGeom prst="ellipse">
            <a:avLst/>
          </a:prstGeom>
          <a:solidFill>
            <a:srgbClr val="FF0000"/>
          </a:solidFill>
          <a:ln w="28575">
            <a:noFill/>
            <a:round/>
            <a:headEnd/>
            <a:tailEnd/>
          </a:ln>
          <a:effectLst/>
        </p:spPr>
        <p:txBody>
          <a:bodyPr wrap="none" lIns="0" rIns="0" anchor="ctr"/>
          <a:lstStyle/>
          <a:p>
            <a:pPr algn="ctr"/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5444104" y="6053897"/>
                <a:ext cx="3461594" cy="689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dirty="0">
                          <a:solidFill>
                            <a:srgbClr val="008000"/>
                          </a:solidFill>
                          <a:latin typeface="Arial" pitchFamily="34" charset="0"/>
                          <a:cs typeface="Arial" pitchFamily="34" charset="0"/>
                        </a:rPr>
                        <m:t>Note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rgbClr val="008000"/>
                          </a:solidFill>
                          <a:latin typeface="Arial" pitchFamily="34" charset="0"/>
                          <a:cs typeface="Arial" pitchFamily="34" charset="0"/>
                        </a:rPr>
                        <m:t>: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dirty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dirty="0" smtClean="0">
                              <a:solidFill>
                                <a:srgbClr val="008000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1600" b="0" i="1" dirty="0" smtClean="0">
                              <a:solidFill>
                                <a:srgbClr val="008000"/>
                              </a:solidFill>
                              <a:latin typeface="Cambria Math"/>
                            </a:rPr>
                            <m:t>∈</m:t>
                          </m:r>
                          <m:r>
                            <a:rPr lang="en-US" sz="1600" b="0" i="1" dirty="0" smtClean="0">
                              <a:solidFill>
                                <a:srgbClr val="008000"/>
                              </a:solidFill>
                              <a:latin typeface="Cambria Math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600" i="1" dirty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>
                                  <a:solidFill>
                                    <a:srgbClr val="00800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600" b="0" i="1" dirty="0">
                                  <a:solidFill>
                                    <a:srgbClr val="00800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sub>
                          </m:sSub>
                        </m:e>
                      </m:nary>
                      <m:r>
                        <a:rPr lang="en-US" sz="1600" b="0" i="1" dirty="0" smtClean="0">
                          <a:solidFill>
                            <a:srgbClr val="008000"/>
                          </a:solidFill>
                          <a:latin typeface="Cambria Math"/>
                        </a:rPr>
                        <m:t>=2</m:t>
                      </m:r>
                      <m:r>
                        <a:rPr lang="en-US" sz="1600" b="0" i="1" dirty="0" smtClean="0">
                          <a:solidFill>
                            <a:srgbClr val="008000"/>
                          </a:solidFill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104" y="6053897"/>
                <a:ext cx="3461594" cy="689804"/>
              </a:xfrm>
              <a:prstGeom prst="rect">
                <a:avLst/>
              </a:prstGeom>
              <a:blipFill>
                <a:blip r:embed="rId4"/>
                <a:stretch>
                  <a:fillRect t="-123636" b="-17454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15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Modularity of partitioning S of graph G:</a:t>
                </a:r>
              </a:p>
              <a:p>
                <a:pPr lvl="1"/>
                <a:r>
                  <a:rPr lang="en-US" sz="2000" b="1" dirty="0">
                    <a:latin typeface="Times New Roman" pitchFamily="18" charset="0"/>
                    <a:cs typeface="Times New Roman" pitchFamily="18" charset="0"/>
                  </a:rPr>
                  <a:t>Q </a:t>
                </a:r>
                <a:r>
                  <a:rPr lang="en-US" sz="2000" b="1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</a:t>
                </a:r>
                <a:r>
                  <a:rPr lang="en-US" sz="2000" b="1" dirty="0">
                    <a:latin typeface="Times New Roman" pitchFamily="18" charset="0"/>
                    <a:cs typeface="Times New Roman" pitchFamily="18" charset="0"/>
                  </a:rPr>
                  <a:t> ∑</a:t>
                </a:r>
                <a:r>
                  <a:rPr lang="en-US" sz="2000" b="1" i="1" baseline="-25000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sz="2000" b="1" i="1" baseline="-25000" dirty="0">
                    <a:latin typeface="Times New Roman" pitchFamily="18" charset="0"/>
                    <a:cs typeface="Times New Roman" pitchFamily="18" charset="0"/>
                    <a:sym typeface="Symbol"/>
                  </a:rPr>
                  <a:t> S</a:t>
                </a:r>
                <a:r>
                  <a:rPr lang="en-US" sz="2000" b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sz="1800" b="1" dirty="0">
                    <a:latin typeface="Times New Roman" pitchFamily="18" charset="0"/>
                    <a:cs typeface="Times New Roman" pitchFamily="18" charset="0"/>
                  </a:rPr>
                  <a:t>[ (# edges within group </a:t>
                </a:r>
                <a:r>
                  <a:rPr lang="en-US" sz="1800" b="1" i="1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sz="1800" b="1" dirty="0">
                    <a:latin typeface="Times New Roman" pitchFamily="18" charset="0"/>
                    <a:cs typeface="Times New Roman" pitchFamily="18" charset="0"/>
                  </a:rPr>
                  <a:t>) – (expected # edges within group </a:t>
                </a:r>
                <a:r>
                  <a:rPr lang="en-US" sz="1800" b="1" i="1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sz="1800" b="1" dirty="0">
                    <a:latin typeface="Times New Roman" pitchFamily="18" charset="0"/>
                    <a:cs typeface="Times New Roman" pitchFamily="18" charset="0"/>
                  </a:rPr>
                  <a:t>) ]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</a:rPr>
                      <m:t>𝑸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/>
                          </a:rPr>
                          <m:t>𝑮</m:t>
                        </m:r>
                        <m:r>
                          <a:rPr lang="en-US" sz="2000" b="1" i="1" smtClean="0">
                            <a:latin typeface="Cambria Math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/>
                          </a:rPr>
                          <m:t>𝑺</m:t>
                        </m:r>
                      </m:e>
                    </m:d>
                    <m:r>
                      <a:rPr lang="en-US" sz="2000" b="1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latin typeface="Cambria Math"/>
                          </a:rPr>
                          <m:t>𝟐</m:t>
                        </m:r>
                        <m:r>
                          <a:rPr lang="en-US" sz="2000" b="1" i="1" smtClean="0">
                            <a:latin typeface="Cambria Math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1" i="1" smtClean="0">
                            <a:latin typeface="Cambria Math"/>
                          </a:rPr>
                          <m:t>𝒔</m:t>
                        </m:r>
                        <m:r>
                          <a:rPr lang="en-US" sz="2000" b="1" i="1" smtClean="0">
                            <a:latin typeface="Cambria Math"/>
                          </a:rPr>
                          <m:t>∈</m:t>
                        </m:r>
                        <m:r>
                          <a:rPr lang="en-US" sz="2000" b="1" i="1" smtClean="0">
                            <a:latin typeface="Cambria Math"/>
                          </a:rPr>
                          <m:t>𝑺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1" i="1" smtClean="0">
                                <a:latin typeface="Cambria Math"/>
                              </a:rPr>
                              <m:t>𝒊</m:t>
                            </m:r>
                            <m:r>
                              <a:rPr lang="en-US" sz="2000" b="1" i="1" smtClean="0">
                                <a:latin typeface="Cambria Math"/>
                              </a:rPr>
                              <m:t>∈</m:t>
                            </m:r>
                            <m:r>
                              <a:rPr lang="en-US" sz="2000" b="1" i="1" smtClean="0">
                                <a:latin typeface="Cambria Math"/>
                              </a:rPr>
                              <m:t>𝒔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b="1" i="1" smtClean="0">
                                    <a:latin typeface="Cambria Math"/>
                                  </a:rPr>
                                  <m:t>𝒋</m:t>
                                </m:r>
                                <m:r>
                                  <a:rPr lang="en-US" sz="2000" b="1" i="1" smtClean="0">
                                    <a:latin typeface="Cambria Math"/>
                                  </a:rPr>
                                  <m:t>∈</m:t>
                                </m:r>
                                <m:r>
                                  <a:rPr lang="en-US" sz="2000" b="1" i="1" smtClean="0">
                                    <a:latin typeface="Cambria Math"/>
                                  </a:rPr>
                                  <m:t>𝒔</m:t>
                                </m:r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𝑨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𝒊𝒋</m:t>
                                        </m:r>
                                      </m:sub>
                                    </m:sSub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 i="1">
                                                <a:latin typeface="Cambria Math"/>
                                              </a:rPr>
                                              <m:t>𝒌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1" i="1">
                                                <a:latin typeface="Cambria Math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0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b="1" i="1">
                                                <a:latin typeface="Cambria Math"/>
                                              </a:rPr>
                                              <m:t>𝒌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1" i="1">
                                                <a:latin typeface="Cambria Math"/>
                                              </a:rPr>
                                              <m:t>𝒋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  <m:r>
                                          <a:rPr lang="en-US" sz="2000" b="1" i="1">
                                            <a:latin typeface="Cambria Math"/>
                                          </a:rPr>
                                          <m:t>𝒎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sz="1400" b="1" dirty="0">
                  <a:solidFill>
                    <a:schemeClr val="accent4"/>
                  </a:solidFill>
                </a:endParaRPr>
              </a:p>
              <a:p>
                <a:endParaRPr lang="en-US" sz="1800" b="1" dirty="0">
                  <a:solidFill>
                    <a:schemeClr val="accent4"/>
                  </a:solidFill>
                </a:endParaRPr>
              </a:p>
              <a:p>
                <a:pPr marL="118872" indent="0">
                  <a:buNone/>
                </a:pPr>
                <a:endParaRPr lang="en-US" sz="1800" b="1" dirty="0">
                  <a:solidFill>
                    <a:schemeClr val="accent4"/>
                  </a:solidFill>
                </a:endParaRPr>
              </a:p>
              <a:p>
                <a:r>
                  <a:rPr lang="en-US" sz="2400" b="1" dirty="0">
                    <a:solidFill>
                      <a:srgbClr val="D60093"/>
                    </a:solidFill>
                  </a:rPr>
                  <a:t>Modularity values take range [−1,1]</a:t>
                </a:r>
              </a:p>
              <a:p>
                <a:pPr lvl="1"/>
                <a:r>
                  <a:rPr lang="en-US" sz="2000" dirty="0"/>
                  <a:t>It is positive if the number of edges within groups exceeds the expected number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means significant community structure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4" name="Left Brace 13"/>
          <p:cNvSpPr/>
          <p:nvPr/>
        </p:nvSpPr>
        <p:spPr>
          <a:xfrm rot="16200000">
            <a:off x="2500885" y="2578867"/>
            <a:ext cx="45719" cy="323088"/>
          </a:xfrm>
          <a:prstGeom prst="leftBrace">
            <a:avLst>
              <a:gd name="adj1" fmla="val 94048"/>
              <a:gd name="adj2" fmla="val 50190"/>
            </a:avLst>
          </a:prstGeom>
          <a:ln w="28575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46553" y="2740411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Normalizing cost.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F8BB15-567B-9ABE-A8FD-2FF8D916C9A8}"/>
              </a:ext>
            </a:extLst>
          </p:cNvPr>
          <p:cNvSpPr txBox="1"/>
          <p:nvPr/>
        </p:nvSpPr>
        <p:spPr>
          <a:xfrm>
            <a:off x="990600" y="5142174"/>
            <a:ext cx="73380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1" dirty="0">
                <a:solidFill>
                  <a:srgbClr val="D70094"/>
                </a:solidFill>
                <a:effectLst/>
                <a:latin typeface="Helvetica" pitchFamily="2" charset="0"/>
              </a:rPr>
              <a:t>Idea: We can identify communities by</a:t>
            </a:r>
            <a:endParaRPr lang="en-US" sz="2800" dirty="0">
              <a:solidFill>
                <a:srgbClr val="D70094"/>
              </a:solidFill>
              <a:effectLst/>
              <a:latin typeface="Helvetica" pitchFamily="2" charset="0"/>
            </a:endParaRPr>
          </a:p>
          <a:p>
            <a:pPr algn="ctr"/>
            <a:r>
              <a:rPr lang="en-US" sz="2800" i="1" dirty="0">
                <a:solidFill>
                  <a:srgbClr val="D70094"/>
                </a:solidFill>
                <a:effectLst/>
                <a:latin typeface="Helvetica" pitchFamily="2" charset="0"/>
              </a:rPr>
              <a:t>maximizing modularity</a:t>
            </a:r>
            <a:endParaRPr lang="en-US" sz="2800" dirty="0">
              <a:solidFill>
                <a:srgbClr val="D70094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32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Equivalently modularity can be written as: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898EE0-AE91-5281-2505-5A3C4F151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197100"/>
            <a:ext cx="5867400" cy="153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C56642-87E4-49B3-4EBA-70FC103A5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919578"/>
            <a:ext cx="7696200" cy="164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06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2783590" y="-533795"/>
            <a:ext cx="3810000" cy="8910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Modularity: Number of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447800"/>
          </a:xfrm>
        </p:spPr>
        <p:txBody>
          <a:bodyPr/>
          <a:lstStyle/>
          <a:p>
            <a:r>
              <a:rPr lang="en-US" b="1" dirty="0">
                <a:solidFill>
                  <a:srgbClr val="D60093"/>
                </a:solidFill>
              </a:rPr>
              <a:t>Modularity is useful for selecting the </a:t>
            </a:r>
            <a:br>
              <a:rPr lang="en-US" b="1" dirty="0">
                <a:solidFill>
                  <a:srgbClr val="D60093"/>
                </a:solidFill>
              </a:rPr>
            </a:br>
            <a:r>
              <a:rPr lang="en-US" b="1" dirty="0">
                <a:solidFill>
                  <a:srgbClr val="D60093"/>
                </a:solidFill>
              </a:rPr>
              <a:t>number of clusters: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96200" y="1905000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Arial" pitchFamily="34" charset="0"/>
                <a:cs typeface="Arial" pitchFamily="34" charset="0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773163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ECBFF-3269-9B9A-2053-C9FFE9BC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Louvain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C1ECD-C7EA-D4D4-716C-162DA4F4F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FD69A7-18D0-8604-8DB2-60758242B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445" y="2487993"/>
            <a:ext cx="2864807" cy="1574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821025-DDBD-0D7B-2F24-DE8CF4FFCEDC}"/>
                  </a:ext>
                </a:extLst>
              </p:cNvPr>
              <p:cNvSpPr txBox="1"/>
              <p:nvPr/>
            </p:nvSpPr>
            <p:spPr>
              <a:xfrm>
                <a:off x="491455" y="1166842"/>
                <a:ext cx="5985545" cy="5614958"/>
              </a:xfrm>
              <a:prstGeom prst="rect">
                <a:avLst/>
              </a:prstGeom>
            </p:spPr>
            <p:txBody>
              <a:bodyPr vert="horz" lIns="54864" tIns="91440" rtlCol="0">
                <a:normAutofit/>
              </a:bodyPr>
              <a:lstStyle>
                <a:lvl1pPr marL="438912" indent="-320040">
                  <a:spcBef>
                    <a:spcPts val="0"/>
                  </a:spcBef>
                  <a:buClr>
                    <a:schemeClr val="accent1"/>
                  </a:buClr>
                  <a:buSzPct val="80000"/>
                  <a:buFont typeface="Wingdings 2"/>
                  <a:buChar char=""/>
                  <a:defRPr kumimoji="0" sz="2400">
                    <a:latin typeface="Calibri" pitchFamily="34" charset="0"/>
                    <a:cs typeface="Calibri" pitchFamily="34" charset="0"/>
                  </a:defRPr>
                </a:lvl1pPr>
                <a:lvl2pPr marL="731520" lvl="1" indent="-274320">
                  <a:spcBef>
                    <a:spcPct val="20000"/>
                  </a:spcBef>
                  <a:buClr>
                    <a:schemeClr val="accent2"/>
                  </a:buClr>
                  <a:buSzPct val="100000"/>
                  <a:buFont typeface="Wingdings" pitchFamily="2" charset="2"/>
                  <a:buChar char="§"/>
                  <a:defRPr kumimoji="0" sz="2000" b="1">
                    <a:latin typeface="Times New Roman" pitchFamily="18" charset="0"/>
                    <a:cs typeface="Times New Roman" pitchFamily="18" charset="0"/>
                  </a:defRPr>
                </a:lvl2pPr>
                <a:lvl3pPr marL="996696" indent="-228600">
                  <a:spcBef>
                    <a:spcPct val="20000"/>
                  </a:spcBef>
                  <a:buClr>
                    <a:schemeClr val="accent3"/>
                  </a:buClr>
                  <a:buSzPct val="100000"/>
                  <a:buFont typeface="Wingdings" pitchFamily="2" charset="2"/>
                  <a:buChar char="§"/>
                  <a:defRPr kumimoji="0" sz="2400">
                    <a:latin typeface="Calibri" pitchFamily="34" charset="0"/>
                    <a:cs typeface="Calibri" pitchFamily="34" charset="0"/>
                  </a:defRPr>
                </a:lvl3pPr>
                <a:lvl4pPr marL="1216152" indent="-182880">
                  <a:spcBef>
                    <a:spcPct val="20000"/>
                  </a:spcBef>
                  <a:buClr>
                    <a:schemeClr val="accent4"/>
                  </a:buClr>
                  <a:buSzPct val="100000"/>
                  <a:buFont typeface="Wingdings" pitchFamily="2" charset="2"/>
                  <a:buChar char="§"/>
                  <a:defRPr kumimoji="0" sz="2000">
                    <a:latin typeface="Calibri" pitchFamily="34" charset="0"/>
                    <a:cs typeface="Calibri" pitchFamily="34" charset="0"/>
                  </a:defRPr>
                </a:lvl4pPr>
                <a:lvl5pPr marL="1426464" indent="-182880">
                  <a:spcBef>
                    <a:spcPct val="20000"/>
                  </a:spcBef>
                  <a:buClr>
                    <a:schemeClr val="accent5"/>
                  </a:buClr>
                  <a:buSzPct val="100000"/>
                  <a:buFont typeface="Wingdings" pitchFamily="2" charset="2"/>
                  <a:buChar char="§"/>
                  <a:defRPr kumimoji="0" lang="en-US" sz="2000" smtClean="0">
                    <a:latin typeface="Calibri" pitchFamily="34" charset="0"/>
                    <a:cs typeface="Calibri" pitchFamily="34" charset="0"/>
                  </a:defRPr>
                </a:lvl5pPr>
                <a:lvl6pPr marL="1627632" indent="-182880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Wingdings 2"/>
                  <a:buChar char=""/>
                  <a:defRPr kumimoji="0" sz="2000"/>
                </a:lvl6pPr>
                <a:lvl7pPr marL="1828800" indent="-182880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Wingdings 2"/>
                  <a:buChar char=""/>
                  <a:defRPr kumimoji="0"/>
                </a:lvl7pPr>
                <a:lvl8pPr marL="2029968" indent="-182880">
                  <a:spcBef>
                    <a:spcPct val="20000"/>
                  </a:spcBef>
                  <a:buClr>
                    <a:schemeClr val="accent2"/>
                  </a:buClr>
                  <a:buFont typeface="Wingdings 2" pitchFamily="18" charset="2"/>
                  <a:buChar char=""/>
                  <a:defRPr kumimoji="0"/>
                </a:lvl8pPr>
                <a:lvl9pPr marL="2231136" indent="-182880">
                  <a:spcBef>
                    <a:spcPct val="20000"/>
                  </a:spcBef>
                  <a:buClr>
                    <a:schemeClr val="accent3"/>
                  </a:buClr>
                  <a:buFont typeface="Wingdings 2" pitchFamily="18" charset="2"/>
                  <a:buChar char=""/>
                  <a:defRPr kumimoji="0" baseline="0"/>
                </a:lvl9pPr>
              </a:lstStyle>
              <a:p>
                <a:r>
                  <a:rPr lang="en-US" dirty="0">
                    <a:solidFill>
                      <a:srgbClr val="0070C0"/>
                    </a:solidFill>
                  </a:rPr>
                  <a:t>Greedy algorithm </a:t>
                </a:r>
                <a:r>
                  <a:rPr lang="en-US" dirty="0"/>
                  <a:t>for community detection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expected run time</a:t>
                </a:r>
              </a:p>
              <a:p>
                <a:pPr marL="164592" indent="0">
                  <a:buNone/>
                </a:pPr>
                <a:endParaRPr lang="en-US" dirty="0"/>
              </a:p>
              <a:p>
                <a:r>
                  <a:rPr lang="en-US" dirty="0"/>
                  <a:t>Supports weighted graphs</a:t>
                </a:r>
              </a:p>
              <a:p>
                <a:endParaRPr lang="en-US" dirty="0"/>
              </a:p>
              <a:p>
                <a:r>
                  <a:rPr lang="en-US" dirty="0"/>
                  <a:t>Provides hierarchical communities</a:t>
                </a:r>
              </a:p>
              <a:p>
                <a:endParaRPr lang="en-US" dirty="0"/>
              </a:p>
              <a:p>
                <a:r>
                  <a:rPr lang="en-US" dirty="0"/>
                  <a:t>Widely utilized to </a:t>
                </a:r>
                <a:r>
                  <a:rPr lang="en-US" b="1" dirty="0"/>
                  <a:t>study large networks</a:t>
                </a:r>
                <a:r>
                  <a:rPr lang="en-US" dirty="0"/>
                  <a:t> because:</a:t>
                </a:r>
              </a:p>
              <a:p>
                <a:pPr lvl="1"/>
                <a:r>
                  <a:rPr lang="en-US" dirty="0"/>
                  <a:t>Fast</a:t>
                </a:r>
              </a:p>
              <a:p>
                <a:pPr lvl="1"/>
                <a:r>
                  <a:rPr lang="en-US" dirty="0"/>
                  <a:t>Rapid convergence</a:t>
                </a:r>
              </a:p>
              <a:p>
                <a:pPr lvl="1"/>
                <a:r>
                  <a:rPr lang="en-US" dirty="0"/>
                  <a:t>High modularity output (i.e., “better communities”)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1821025-DDBD-0D7B-2F24-DE8CF4FFC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55" y="1166842"/>
                <a:ext cx="5985545" cy="56149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721F927-9202-FE1F-22DA-6116E7937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871" y="4911778"/>
            <a:ext cx="3053834" cy="7663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3D0768-B322-AB97-270D-F2C49236F739}"/>
              </a:ext>
            </a:extLst>
          </p:cNvPr>
          <p:cNvSpPr txBox="1"/>
          <p:nvPr/>
        </p:nvSpPr>
        <p:spPr>
          <a:xfrm>
            <a:off x="6041871" y="2043602"/>
            <a:ext cx="2963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8100"/>
                </a:solidFill>
                <a:effectLst/>
                <a:latin typeface="Helvetica" pitchFamily="2" charset="0"/>
              </a:rPr>
              <a:t>Network and communities:</a:t>
            </a:r>
            <a:endParaRPr lang="en-US" dirty="0">
              <a:solidFill>
                <a:srgbClr val="008100"/>
              </a:solidFill>
              <a:effectLst/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5598D-28AA-E005-5A96-0E5154C33FB0}"/>
              </a:ext>
            </a:extLst>
          </p:cNvPr>
          <p:cNvSpPr txBox="1"/>
          <p:nvPr/>
        </p:nvSpPr>
        <p:spPr>
          <a:xfrm>
            <a:off x="6760299" y="4427095"/>
            <a:ext cx="1616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8100"/>
                </a:solidFill>
                <a:effectLst/>
                <a:latin typeface="Helvetica" pitchFamily="2" charset="0"/>
              </a:rPr>
              <a:t>Dendrogram:</a:t>
            </a:r>
            <a:endParaRPr lang="en-US" dirty="0">
              <a:solidFill>
                <a:srgbClr val="008100"/>
              </a:solidFill>
              <a:effectLst/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E27CD-A72A-34A2-82A4-E60E2E2ABB71}"/>
              </a:ext>
            </a:extLst>
          </p:cNvPr>
          <p:cNvSpPr txBox="1"/>
          <p:nvPr/>
        </p:nvSpPr>
        <p:spPr>
          <a:xfrm>
            <a:off x="4648200" y="6197620"/>
            <a:ext cx="46055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9E9EA3"/>
                </a:solidFill>
                <a:effectLst/>
                <a:latin typeface="Helvetica" pitchFamily="2" charset="0"/>
              </a:rPr>
              <a:t>Fast unfolding of communities in large networks” Blondel et al. (2008)</a:t>
            </a:r>
            <a:endParaRPr lang="en-US" sz="1400" dirty="0">
              <a:solidFill>
                <a:srgbClr val="9E9EA3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2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ADE47-57FD-CEB7-4BC7-640588FF1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L" dirty="0"/>
              <a:t>Louvain Algorithm: At High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5090D-6CAB-5F3E-1FB3-949BC134A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708" y="3657600"/>
            <a:ext cx="5365228" cy="30291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E0C78-F220-FED3-EDFB-6FE60BEA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B7044-6B29-9FB2-1B64-61D07DA315E3}"/>
              </a:ext>
            </a:extLst>
          </p:cNvPr>
          <p:cNvSpPr txBox="1"/>
          <p:nvPr/>
        </p:nvSpPr>
        <p:spPr>
          <a:xfrm>
            <a:off x="457200" y="1219200"/>
            <a:ext cx="8305800" cy="4524315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defPPr>
              <a:defRPr lang="en-US"/>
            </a:defPPr>
            <a:lvl1pPr marL="438912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400">
                <a:latin typeface="Calibri" pitchFamily="34" charset="0"/>
                <a:cs typeface="Calibri" pitchFamily="34" charset="0"/>
              </a:defRPr>
            </a:lvl1pPr>
            <a:lvl2pPr marL="731520" lvl="1" indent="-274320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000" b="1" i="1">
                <a:latin typeface="Cambria Math" panose="02040503050406030204" pitchFamily="18" charset="0"/>
                <a:cs typeface="Times New Roman" pitchFamily="18" charset="0"/>
              </a:defRPr>
            </a:lvl2pPr>
            <a:lvl3pPr marL="996696" indent="-228600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>
                <a:latin typeface="Calibri" pitchFamily="34" charset="0"/>
                <a:cs typeface="Calibri" pitchFamily="34" charset="0"/>
              </a:defRPr>
            </a:lvl3pPr>
            <a:lvl4pPr marL="1216152" indent="-182880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4pPr>
            <a:lvl5pPr marL="1426464" indent="-182880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5pPr>
            <a:lvl6pPr marL="1627632" indent="-182880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/>
            </a:lvl6pPr>
            <a:lvl7pPr marL="1828800" indent="-182880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/>
            </a:lvl7pPr>
            <a:lvl8pPr marL="2029968" indent="-18288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/>
            </a:lvl8pPr>
            <a:lvl9pPr marL="2231136" indent="-182880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baseline="0"/>
            </a:lvl9pPr>
          </a:lstStyle>
          <a:p>
            <a:r>
              <a:rPr lang="en-US" dirty="0"/>
              <a:t>Louvain algorithm </a:t>
            </a:r>
            <a:r>
              <a:rPr lang="en-US" b="1" dirty="0">
                <a:solidFill>
                  <a:srgbClr val="D60093"/>
                </a:solidFill>
              </a:rPr>
              <a:t>greedily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maximizes</a:t>
            </a:r>
            <a:r>
              <a:rPr lang="en-US" dirty="0"/>
              <a:t> modularity</a:t>
            </a:r>
          </a:p>
          <a:p>
            <a:endParaRPr lang="en-US" dirty="0"/>
          </a:p>
          <a:p>
            <a:r>
              <a:rPr lang="en-US" dirty="0">
                <a:solidFill>
                  <a:srgbClr val="D60093"/>
                </a:solidFill>
              </a:rPr>
              <a:t>Each pass is made of 2 phases:</a:t>
            </a:r>
          </a:p>
          <a:p>
            <a:pPr lvl="1"/>
            <a:r>
              <a:rPr lang="en-US" i="0" dirty="0">
                <a:latin typeface="Calibri" pitchFamily="34" charset="0"/>
                <a:cs typeface="Calibri" pitchFamily="34" charset="0"/>
              </a:rPr>
              <a:t>Phase 1:</a:t>
            </a:r>
            <a:r>
              <a:rPr lang="en-US" b="0" i="0" dirty="0">
                <a:latin typeface="Calibri" pitchFamily="34" charset="0"/>
                <a:cs typeface="Calibri" pitchFamily="34" charset="0"/>
              </a:rPr>
              <a:t> Modularity is </a:t>
            </a:r>
            <a:r>
              <a:rPr lang="en-US" b="0" i="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optimized</a:t>
            </a:r>
            <a:r>
              <a:rPr lang="en-US" b="0" i="0" dirty="0">
                <a:latin typeface="Calibri" pitchFamily="34" charset="0"/>
                <a:cs typeface="Calibri" pitchFamily="34" charset="0"/>
              </a:rPr>
              <a:t> by allowing only local changes to node-communities memberships</a:t>
            </a:r>
          </a:p>
          <a:p>
            <a:pPr lvl="1"/>
            <a:r>
              <a:rPr lang="en-US" i="0" dirty="0">
                <a:latin typeface="Calibri" pitchFamily="34" charset="0"/>
                <a:cs typeface="Calibri" pitchFamily="34" charset="0"/>
              </a:rPr>
              <a:t>Phase 2:</a:t>
            </a:r>
            <a:r>
              <a:rPr lang="en-US" b="0" i="0" dirty="0">
                <a:latin typeface="Calibri" pitchFamily="34" charset="0"/>
                <a:cs typeface="Calibri" pitchFamily="34" charset="0"/>
              </a:rPr>
              <a:t> The identified communities are </a:t>
            </a:r>
            <a:r>
              <a:rPr lang="en-US" b="0" i="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aggregated</a:t>
            </a:r>
            <a:r>
              <a:rPr lang="en-US" b="0" i="0" dirty="0">
                <a:latin typeface="Calibri" pitchFamily="34" charset="0"/>
                <a:cs typeface="Calibri" pitchFamily="34" charset="0"/>
              </a:rPr>
              <a:t> into super-nodes to build a new network</a:t>
            </a:r>
          </a:p>
          <a:p>
            <a:pPr lvl="1"/>
            <a:r>
              <a:rPr lang="en-US" i="0" dirty="0" err="1">
                <a:latin typeface="Calibri" pitchFamily="34" charset="0"/>
                <a:cs typeface="Calibri" pitchFamily="34" charset="0"/>
              </a:rPr>
              <a:t>Goto</a:t>
            </a:r>
            <a:r>
              <a:rPr lang="en-US" i="0" dirty="0">
                <a:latin typeface="Calibri" pitchFamily="34" charset="0"/>
                <a:cs typeface="Calibri" pitchFamily="34" charset="0"/>
              </a:rPr>
              <a:t> Phase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AE6F1C-3830-83E4-087E-906CC613D425}"/>
              </a:ext>
            </a:extLst>
          </p:cNvPr>
          <p:cNvSpPr txBox="1"/>
          <p:nvPr/>
        </p:nvSpPr>
        <p:spPr>
          <a:xfrm>
            <a:off x="623348" y="4919278"/>
            <a:ext cx="2971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effectLst/>
                <a:latin typeface="Helvetica" pitchFamily="2" charset="0"/>
              </a:rPr>
              <a:t>The passes are repeated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iteratively until no increase of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modularity is possible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E431F0-B6C2-176B-5CBA-1ABCE5D3D5C4}"/>
              </a:ext>
            </a:extLst>
          </p:cNvPr>
          <p:cNvSpPr/>
          <p:nvPr/>
        </p:nvSpPr>
        <p:spPr>
          <a:xfrm>
            <a:off x="623348" y="4847543"/>
            <a:ext cx="2971800" cy="1066800"/>
          </a:xfrm>
          <a:prstGeom prst="roundRect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6297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0514-F022-B24B-FA92-E34375E1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Louvain: 1</a:t>
            </a:r>
            <a:r>
              <a:rPr lang="en-IL" baseline="30000" dirty="0"/>
              <a:t>st</a:t>
            </a:r>
            <a:r>
              <a:rPr lang="en-IL" dirty="0"/>
              <a:t> phase (partitioning)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CACD4-B182-F151-7A8C-3161EB778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9FD3B-33C5-1F95-C9D0-61EB83F60483}"/>
              </a:ext>
            </a:extLst>
          </p:cNvPr>
          <p:cNvSpPr txBox="1"/>
          <p:nvPr/>
        </p:nvSpPr>
        <p:spPr>
          <a:xfrm>
            <a:off x="494128" y="1308118"/>
            <a:ext cx="8077200" cy="526297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defPPr>
              <a:defRPr lang="en-US"/>
            </a:defPPr>
            <a:lvl1pPr marL="438912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400">
                <a:latin typeface="Calibri" pitchFamily="34" charset="0"/>
                <a:cs typeface="Calibri" pitchFamily="34" charset="0"/>
              </a:defRPr>
            </a:lvl1pPr>
            <a:lvl2pPr marL="731520" lvl="1" indent="-274320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000" b="1" i="0">
                <a:latin typeface="Calibri" pitchFamily="34" charset="0"/>
                <a:cs typeface="Calibri" pitchFamily="34" charset="0"/>
              </a:defRPr>
            </a:lvl2pPr>
            <a:lvl3pPr marL="996696" indent="-228600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>
                <a:latin typeface="Calibri" pitchFamily="34" charset="0"/>
                <a:cs typeface="Calibri" pitchFamily="34" charset="0"/>
              </a:defRPr>
            </a:lvl3pPr>
            <a:lvl4pPr marL="1216152" indent="-182880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4pPr>
            <a:lvl5pPr marL="1426464" indent="-182880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5pPr>
            <a:lvl6pPr marL="1627632" indent="-182880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/>
            </a:lvl6pPr>
            <a:lvl7pPr marL="1828800" indent="-182880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/>
            </a:lvl7pPr>
            <a:lvl8pPr marL="2029968" indent="-18288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/>
            </a:lvl8pPr>
            <a:lvl9pPr marL="2231136" indent="-182880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baseline="0"/>
            </a:lvl9pPr>
          </a:lstStyle>
          <a:p>
            <a:r>
              <a:rPr lang="en-US" dirty="0"/>
              <a:t>Put each node in a graph into a </a:t>
            </a:r>
            <a:r>
              <a:rPr lang="en-US" dirty="0">
                <a:solidFill>
                  <a:srgbClr val="0070C0"/>
                </a:solidFill>
              </a:rPr>
              <a:t>distinct</a:t>
            </a:r>
            <a:r>
              <a:rPr lang="he-IL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community</a:t>
            </a:r>
            <a:r>
              <a:rPr lang="en-US" dirty="0"/>
              <a:t> (one node per community)</a:t>
            </a:r>
            <a:endParaRPr lang="he-IL" dirty="0"/>
          </a:p>
          <a:p>
            <a:endParaRPr lang="en-US" dirty="0"/>
          </a:p>
          <a:p>
            <a:r>
              <a:rPr lang="en-US" dirty="0"/>
              <a:t>For each node 𝑖, the algorithm performs two</a:t>
            </a:r>
            <a:r>
              <a:rPr lang="he-IL" dirty="0"/>
              <a:t> </a:t>
            </a:r>
            <a:r>
              <a:rPr lang="en-US" dirty="0"/>
              <a:t>calculations:</a:t>
            </a:r>
          </a:p>
          <a:p>
            <a:pPr lvl="1"/>
            <a:r>
              <a:rPr lang="en-US" b="0" dirty="0"/>
              <a:t>Compute the modularity delta (</a:t>
            </a:r>
            <a:r>
              <a:rPr lang="el-GR" b="0" dirty="0"/>
              <a:t>Δ𝑄) </a:t>
            </a:r>
            <a:r>
              <a:rPr lang="en-US" b="0" dirty="0"/>
              <a:t>when putting</a:t>
            </a:r>
            <a:r>
              <a:rPr lang="he-IL" b="0" dirty="0"/>
              <a:t> </a:t>
            </a:r>
            <a:r>
              <a:rPr lang="en-US" b="0" dirty="0"/>
              <a:t>node 𝑖 into the community of some neighbor 𝑗</a:t>
            </a:r>
          </a:p>
          <a:p>
            <a:pPr lvl="1"/>
            <a:r>
              <a:rPr lang="en-US" b="0" dirty="0"/>
              <a:t>Move 𝑖 to a community of node 𝑗 that yields the</a:t>
            </a:r>
            <a:r>
              <a:rPr lang="he-IL" b="0" dirty="0"/>
              <a:t> </a:t>
            </a:r>
            <a:r>
              <a:rPr lang="en-US" b="0" dirty="0"/>
              <a:t>largest gain in </a:t>
            </a:r>
            <a:r>
              <a:rPr lang="el-GR" b="0" dirty="0"/>
              <a:t>Δ𝑄</a:t>
            </a:r>
            <a:endParaRPr lang="he-IL" b="0" dirty="0"/>
          </a:p>
          <a:p>
            <a:pPr marL="164592" indent="0">
              <a:buNone/>
            </a:pPr>
            <a:endParaRPr lang="he-IL" b="0" dirty="0"/>
          </a:p>
          <a:p>
            <a:r>
              <a:rPr lang="en-US" dirty="0">
                <a:solidFill>
                  <a:srgbClr val="D60093"/>
                </a:solidFill>
              </a:rPr>
              <a:t>Phase 1 runs until no movement yields a gain</a:t>
            </a:r>
          </a:p>
          <a:p>
            <a:pPr lvl="1"/>
            <a:endParaRPr lang="el-GR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EE5CAA-3A82-18C0-5500-7626475DFC9C}"/>
                  </a:ext>
                </a:extLst>
              </p:cNvPr>
              <p:cNvSpPr txBox="1"/>
              <p:nvPr/>
            </p:nvSpPr>
            <p:spPr>
              <a:xfrm>
                <a:off x="1143000" y="5105400"/>
                <a:ext cx="7659272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  <a:latin typeface="Calibri" pitchFamily="34" charset="0"/>
                    <a:cs typeface="Calibri" pitchFamily="34" charset="0"/>
                  </a:rPr>
                  <a:t>What is </a:t>
                </a:r>
                <a:r>
                  <a:rPr lang="el-GR" sz="2000" dirty="0">
                    <a:solidFill>
                      <a:srgbClr val="0070C0"/>
                    </a:solidFill>
                    <a:latin typeface="Calibri" pitchFamily="34" charset="0"/>
                    <a:cs typeface="Calibri" pitchFamily="34" charset="0"/>
                  </a:rPr>
                  <a:t>Δ𝑄</a:t>
                </a:r>
                <a:r>
                  <a:rPr lang="en-US" sz="2000" dirty="0">
                    <a:solidFill>
                      <a:srgbClr val="0070C0"/>
                    </a:solidFill>
                    <a:latin typeface="Calibri" pitchFamily="34" charset="0"/>
                    <a:cs typeface="Calibri" pitchFamily="34" charset="0"/>
                  </a:rPr>
                  <a:t> if node 𝒊 moves from community 𝑫 to 𝑪?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0" dirty="0" smtClean="0">
                          <a:latin typeface="Cambria Math" panose="02040503050406030204" pitchFamily="18" charset="0"/>
                          <a:cs typeface="Calibri" pitchFamily="34" charset="0"/>
                        </a:rPr>
                        <m:t>Δ</m:t>
                      </m:r>
                      <m:r>
                        <a:rPr lang="el-GR" sz="2000" i="1" dirty="0">
                          <a:latin typeface="Cambria Math" panose="02040503050406030204" pitchFamily="18" charset="0"/>
                          <a:cs typeface="Calibri" pitchFamily="34" charset="0"/>
                        </a:rPr>
                        <m:t>𝑄</m:t>
                      </m:r>
                      <m:r>
                        <a:rPr lang="el-GR" sz="2000" i="1" dirty="0">
                          <a:latin typeface="Cambria Math" panose="02040503050406030204" pitchFamily="18" charset="0"/>
                          <a:cs typeface="Calibri" pitchFamily="34" charset="0"/>
                        </a:rPr>
                        <m:t>(</m:t>
                      </m:r>
                      <m:r>
                        <a:rPr lang="el-GR" sz="2000" i="1" dirty="0">
                          <a:latin typeface="Cambria Math" panose="02040503050406030204" pitchFamily="18" charset="0"/>
                          <a:cs typeface="Calibri" pitchFamily="34" charset="0"/>
                        </a:rPr>
                        <m:t>𝐷</m:t>
                      </m:r>
                      <m:r>
                        <a:rPr lang="el-GR" sz="2000" i="1" dirty="0">
                          <a:latin typeface="Cambria Math" panose="02040503050406030204" pitchFamily="18" charset="0"/>
                          <a:cs typeface="Calibri" pitchFamily="34" charset="0"/>
                        </a:rPr>
                        <m:t> → </m:t>
                      </m:r>
                      <m:r>
                        <a:rPr lang="el-GR" sz="2000" i="1" dirty="0">
                          <a:latin typeface="Cambria Math" panose="02040503050406030204" pitchFamily="18" charset="0"/>
                          <a:cs typeface="Calibri" pitchFamily="34" charset="0"/>
                        </a:rPr>
                        <m:t>𝑖</m:t>
                      </m:r>
                      <m:r>
                        <a:rPr lang="el-GR" sz="2000" i="1" dirty="0">
                          <a:latin typeface="Cambria Math" panose="02040503050406030204" pitchFamily="18" charset="0"/>
                          <a:cs typeface="Calibri" pitchFamily="34" charset="0"/>
                        </a:rPr>
                        <m:t> → </m:t>
                      </m:r>
                      <m:r>
                        <a:rPr lang="el-GR" sz="2000" i="1" dirty="0">
                          <a:latin typeface="Cambria Math" panose="02040503050406030204" pitchFamily="18" charset="0"/>
                          <a:cs typeface="Calibri" pitchFamily="34" charset="0"/>
                        </a:rPr>
                        <m:t>𝐶</m:t>
                      </m:r>
                      <m:r>
                        <a:rPr lang="el-GR" sz="2000" i="1" dirty="0">
                          <a:latin typeface="Cambria Math" panose="02040503050406030204" pitchFamily="18" charset="0"/>
                          <a:cs typeface="Calibri" pitchFamily="34" charset="0"/>
                        </a:rPr>
                        <m:t>) = </m:t>
                      </m:r>
                      <m:r>
                        <m:rPr>
                          <m:sty m:val="p"/>
                        </m:rPr>
                        <a:rPr lang="el-GR" sz="2000" i="0" dirty="0">
                          <a:latin typeface="Cambria Math" panose="02040503050406030204" pitchFamily="18" charset="0"/>
                          <a:cs typeface="Calibri" pitchFamily="34" charset="0"/>
                        </a:rPr>
                        <m:t>Δ</m:t>
                      </m:r>
                      <m:r>
                        <a:rPr lang="el-GR" sz="2000" i="1" dirty="0">
                          <a:latin typeface="Cambria Math" panose="02040503050406030204" pitchFamily="18" charset="0"/>
                          <a:cs typeface="Calibri" pitchFamily="34" charset="0"/>
                        </a:rPr>
                        <m:t>𝑄</m:t>
                      </m:r>
                      <m:r>
                        <a:rPr lang="el-GR" sz="2000" i="1" dirty="0">
                          <a:latin typeface="Cambria Math" panose="02040503050406030204" pitchFamily="18" charset="0"/>
                          <a:cs typeface="Calibri" pitchFamily="34" charset="0"/>
                        </a:rPr>
                        <m:t> (</m:t>
                      </m:r>
                      <m:r>
                        <a:rPr lang="el-GR" sz="2000" i="1" dirty="0">
                          <a:latin typeface="Cambria Math" panose="02040503050406030204" pitchFamily="18" charset="0"/>
                          <a:cs typeface="Calibri" pitchFamily="34" charset="0"/>
                        </a:rPr>
                        <m:t>𝐷</m:t>
                      </m:r>
                      <m:r>
                        <a:rPr lang="el-GR" sz="2000" i="1" dirty="0">
                          <a:latin typeface="Cambria Math" panose="02040503050406030204" pitchFamily="18" charset="0"/>
                          <a:cs typeface="Calibri" pitchFamily="34" charset="0"/>
                        </a:rPr>
                        <m:t> → </m:t>
                      </m:r>
                      <m:r>
                        <a:rPr lang="el-GR" sz="2000" i="1" dirty="0">
                          <a:latin typeface="Cambria Math" panose="02040503050406030204" pitchFamily="18" charset="0"/>
                          <a:cs typeface="Calibri" pitchFamily="34" charset="0"/>
                        </a:rPr>
                        <m:t>𝑖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alibri" pitchFamily="34" charset="0"/>
                        </a:rPr>
                        <m:t>)</m:t>
                      </m:r>
                      <m:r>
                        <a:rPr lang="el-GR" sz="2000" i="1" dirty="0">
                          <a:latin typeface="Cambria Math" panose="02040503050406030204" pitchFamily="18" charset="0"/>
                          <a:cs typeface="Calibri" pitchFamily="34" charset="0"/>
                        </a:rPr>
                        <m:t> + </m:t>
                      </m:r>
                      <m:r>
                        <m:rPr>
                          <m:sty m:val="p"/>
                        </m:rPr>
                        <a:rPr lang="el-GR" sz="2000" i="0" dirty="0">
                          <a:latin typeface="Cambria Math" panose="02040503050406030204" pitchFamily="18" charset="0"/>
                          <a:cs typeface="Calibri" pitchFamily="34" charset="0"/>
                        </a:rPr>
                        <m:t>Δ</m:t>
                      </m:r>
                      <m:r>
                        <a:rPr lang="el-GR" sz="2000" i="1" dirty="0">
                          <a:latin typeface="Cambria Math" panose="02040503050406030204" pitchFamily="18" charset="0"/>
                          <a:cs typeface="Calibri" pitchFamily="34" charset="0"/>
                        </a:rPr>
                        <m:t>𝑄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alibri" pitchFamily="34" charset="0"/>
                        </a:rPr>
                        <m:t>(</m:t>
                      </m:r>
                      <m:r>
                        <a:rPr lang="el-GR" sz="2000" i="1" dirty="0">
                          <a:latin typeface="Cambria Math" panose="02040503050406030204" pitchFamily="18" charset="0"/>
                          <a:cs typeface="Calibri" pitchFamily="34" charset="0"/>
                        </a:rPr>
                        <m:t> </m:t>
                      </m:r>
                      <m:r>
                        <a:rPr lang="el-GR" sz="2000" i="1" dirty="0">
                          <a:latin typeface="Cambria Math" panose="02040503050406030204" pitchFamily="18" charset="0"/>
                          <a:cs typeface="Calibri" pitchFamily="34" charset="0"/>
                        </a:rPr>
                        <m:t>𝑖</m:t>
                      </m:r>
                      <m:r>
                        <a:rPr lang="el-GR" sz="2000" i="1" dirty="0">
                          <a:latin typeface="Cambria Math" panose="02040503050406030204" pitchFamily="18" charset="0"/>
                          <a:cs typeface="Calibri" pitchFamily="34" charset="0"/>
                        </a:rPr>
                        <m:t> → </m:t>
                      </m:r>
                      <m:r>
                        <a:rPr lang="el-GR" sz="2000" i="1" dirty="0" smtClean="0">
                          <a:latin typeface="Cambria Math" panose="02040503050406030204" pitchFamily="18" charset="0"/>
                          <a:cs typeface="Calibri" pitchFamily="34" charset="0"/>
                        </a:rPr>
                        <m:t>𝐶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alibri" pitchFamily="34" charset="0"/>
                        </a:rPr>
                        <m:t>)</m:t>
                      </m:r>
                    </m:oMath>
                  </m:oMathPara>
                </a14:m>
                <a:endParaRPr lang="el-GR" sz="2000" dirty="0"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EE5CAA-3A82-18C0-5500-7626475DF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105400"/>
                <a:ext cx="7659272" cy="707886"/>
              </a:xfrm>
              <a:prstGeom prst="rect">
                <a:avLst/>
              </a:prstGeom>
              <a:blipFill>
                <a:blip r:embed="rId3"/>
                <a:stretch>
                  <a:fillRect l="-993" t="-5357" b="-107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40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BC3B9D8-8380-C344-04E4-8650A43D8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81" t="75807" r="33774"/>
          <a:stretch/>
        </p:blipFill>
        <p:spPr>
          <a:xfrm>
            <a:off x="1524000" y="4724400"/>
            <a:ext cx="4475487" cy="1354455"/>
          </a:xfrm>
          <a:custGeom>
            <a:avLst/>
            <a:gdLst>
              <a:gd name="connsiteX0" fmla="*/ 3761584 w 4475487"/>
              <a:gd name="connsiteY0" fmla="*/ 61470 h 1354455"/>
              <a:gd name="connsiteX1" fmla="*/ 3770001 w 4475487"/>
              <a:gd name="connsiteY1" fmla="*/ 67198 h 1354455"/>
              <a:gd name="connsiteX2" fmla="*/ 3770166 w 4475487"/>
              <a:gd name="connsiteY2" fmla="*/ 67335 h 1354455"/>
              <a:gd name="connsiteX3" fmla="*/ 3768655 w 4475487"/>
              <a:gd name="connsiteY3" fmla="*/ 66323 h 1354455"/>
              <a:gd name="connsiteX4" fmla="*/ 3761584 w 4475487"/>
              <a:gd name="connsiteY4" fmla="*/ 61470 h 1354455"/>
              <a:gd name="connsiteX5" fmla="*/ 3526180 w 4475487"/>
              <a:gd name="connsiteY5" fmla="*/ 0 h 1354455"/>
              <a:gd name="connsiteX6" fmla="*/ 3646195 w 4475487"/>
              <a:gd name="connsiteY6" fmla="*/ 5715 h 1354455"/>
              <a:gd name="connsiteX7" fmla="*/ 3663340 w 4475487"/>
              <a:gd name="connsiteY7" fmla="*/ 11430 h 1354455"/>
              <a:gd name="connsiteX8" fmla="*/ 3703345 w 4475487"/>
              <a:gd name="connsiteY8" fmla="*/ 34290 h 1354455"/>
              <a:gd name="connsiteX9" fmla="*/ 3720490 w 4475487"/>
              <a:gd name="connsiteY9" fmla="*/ 40005 h 1354455"/>
              <a:gd name="connsiteX10" fmla="*/ 3754780 w 4475487"/>
              <a:gd name="connsiteY10" fmla="*/ 62865 h 1354455"/>
              <a:gd name="connsiteX11" fmla="*/ 3779381 w 4475487"/>
              <a:gd name="connsiteY11" fmla="*/ 75045 h 1354455"/>
              <a:gd name="connsiteX12" fmla="*/ 3770166 w 4475487"/>
              <a:gd name="connsiteY12" fmla="*/ 67335 h 1354455"/>
              <a:gd name="connsiteX13" fmla="*/ 3789070 w 4475487"/>
              <a:gd name="connsiteY13" fmla="*/ 80010 h 1354455"/>
              <a:gd name="connsiteX14" fmla="*/ 3811930 w 4475487"/>
              <a:gd name="connsiteY14" fmla="*/ 85725 h 1354455"/>
              <a:gd name="connsiteX15" fmla="*/ 3829075 w 4475487"/>
              <a:gd name="connsiteY15" fmla="*/ 102870 h 1354455"/>
              <a:gd name="connsiteX16" fmla="*/ 3846220 w 4475487"/>
              <a:gd name="connsiteY16" fmla="*/ 114300 h 1354455"/>
              <a:gd name="connsiteX17" fmla="*/ 3863365 w 4475487"/>
              <a:gd name="connsiteY17" fmla="*/ 120015 h 1354455"/>
              <a:gd name="connsiteX18" fmla="*/ 3880510 w 4475487"/>
              <a:gd name="connsiteY18" fmla="*/ 131445 h 1354455"/>
              <a:gd name="connsiteX19" fmla="*/ 3920515 w 4475487"/>
              <a:gd name="connsiteY19" fmla="*/ 154305 h 1354455"/>
              <a:gd name="connsiteX20" fmla="*/ 3937660 w 4475487"/>
              <a:gd name="connsiteY20" fmla="*/ 160020 h 1354455"/>
              <a:gd name="connsiteX21" fmla="*/ 3971950 w 4475487"/>
              <a:gd name="connsiteY21" fmla="*/ 171450 h 1354455"/>
              <a:gd name="connsiteX22" fmla="*/ 3989095 w 4475487"/>
              <a:gd name="connsiteY22" fmla="*/ 182880 h 1354455"/>
              <a:gd name="connsiteX23" fmla="*/ 4023385 w 4475487"/>
              <a:gd name="connsiteY23" fmla="*/ 194310 h 1354455"/>
              <a:gd name="connsiteX24" fmla="*/ 4040530 w 4475487"/>
              <a:gd name="connsiteY24" fmla="*/ 205740 h 1354455"/>
              <a:gd name="connsiteX25" fmla="*/ 4074820 w 4475487"/>
              <a:gd name="connsiteY25" fmla="*/ 222885 h 1354455"/>
              <a:gd name="connsiteX26" fmla="*/ 4091965 w 4475487"/>
              <a:gd name="connsiteY26" fmla="*/ 228600 h 1354455"/>
              <a:gd name="connsiteX27" fmla="*/ 4109110 w 4475487"/>
              <a:gd name="connsiteY27" fmla="*/ 234315 h 1354455"/>
              <a:gd name="connsiteX28" fmla="*/ 4143400 w 4475487"/>
              <a:gd name="connsiteY28" fmla="*/ 245745 h 1354455"/>
              <a:gd name="connsiteX29" fmla="*/ 4160545 w 4475487"/>
              <a:gd name="connsiteY29" fmla="*/ 268605 h 1354455"/>
              <a:gd name="connsiteX30" fmla="*/ 4183405 w 4475487"/>
              <a:gd name="connsiteY30" fmla="*/ 297180 h 1354455"/>
              <a:gd name="connsiteX31" fmla="*/ 4211980 w 4475487"/>
              <a:gd name="connsiteY31" fmla="*/ 331470 h 1354455"/>
              <a:gd name="connsiteX32" fmla="*/ 4217695 w 4475487"/>
              <a:gd name="connsiteY32" fmla="*/ 348615 h 1354455"/>
              <a:gd name="connsiteX33" fmla="*/ 4246270 w 4475487"/>
              <a:gd name="connsiteY33" fmla="*/ 377190 h 1354455"/>
              <a:gd name="connsiteX34" fmla="*/ 4286275 w 4475487"/>
              <a:gd name="connsiteY34" fmla="*/ 428625 h 1354455"/>
              <a:gd name="connsiteX35" fmla="*/ 4303420 w 4475487"/>
              <a:gd name="connsiteY35" fmla="*/ 440055 h 1354455"/>
              <a:gd name="connsiteX36" fmla="*/ 4320565 w 4475487"/>
              <a:gd name="connsiteY36" fmla="*/ 451485 h 1354455"/>
              <a:gd name="connsiteX37" fmla="*/ 4366285 w 4475487"/>
              <a:gd name="connsiteY37" fmla="*/ 491490 h 1354455"/>
              <a:gd name="connsiteX38" fmla="*/ 4417720 w 4475487"/>
              <a:gd name="connsiteY38" fmla="*/ 537210 h 1354455"/>
              <a:gd name="connsiteX39" fmla="*/ 4429150 w 4475487"/>
              <a:gd name="connsiteY39" fmla="*/ 554355 h 1354455"/>
              <a:gd name="connsiteX40" fmla="*/ 4434865 w 4475487"/>
              <a:gd name="connsiteY40" fmla="*/ 571500 h 1354455"/>
              <a:gd name="connsiteX41" fmla="*/ 4452010 w 4475487"/>
              <a:gd name="connsiteY41" fmla="*/ 588645 h 1354455"/>
              <a:gd name="connsiteX42" fmla="*/ 4469155 w 4475487"/>
              <a:gd name="connsiteY42" fmla="*/ 628650 h 1354455"/>
              <a:gd name="connsiteX43" fmla="*/ 4463440 w 4475487"/>
              <a:gd name="connsiteY43" fmla="*/ 817245 h 1354455"/>
              <a:gd name="connsiteX44" fmla="*/ 4452010 w 4475487"/>
              <a:gd name="connsiteY44" fmla="*/ 845820 h 1354455"/>
              <a:gd name="connsiteX45" fmla="*/ 4440580 w 4475487"/>
              <a:gd name="connsiteY45" fmla="*/ 897255 h 1354455"/>
              <a:gd name="connsiteX46" fmla="*/ 4429150 w 4475487"/>
              <a:gd name="connsiteY46" fmla="*/ 914400 h 1354455"/>
              <a:gd name="connsiteX47" fmla="*/ 4417720 w 4475487"/>
              <a:gd name="connsiteY47" fmla="*/ 960120 h 1354455"/>
              <a:gd name="connsiteX48" fmla="*/ 4406290 w 4475487"/>
              <a:gd name="connsiteY48" fmla="*/ 982980 h 1354455"/>
              <a:gd name="connsiteX49" fmla="*/ 4383430 w 4475487"/>
              <a:gd name="connsiteY49" fmla="*/ 1022985 h 1354455"/>
              <a:gd name="connsiteX50" fmla="*/ 4366285 w 4475487"/>
              <a:gd name="connsiteY50" fmla="*/ 1068705 h 1354455"/>
              <a:gd name="connsiteX51" fmla="*/ 4349140 w 4475487"/>
              <a:gd name="connsiteY51" fmla="*/ 1074420 h 1354455"/>
              <a:gd name="connsiteX52" fmla="*/ 4343425 w 4475487"/>
              <a:gd name="connsiteY52" fmla="*/ 1091565 h 1354455"/>
              <a:gd name="connsiteX53" fmla="*/ 4331995 w 4475487"/>
              <a:gd name="connsiteY53" fmla="*/ 1108710 h 1354455"/>
              <a:gd name="connsiteX54" fmla="*/ 4297705 w 4475487"/>
              <a:gd name="connsiteY54" fmla="*/ 1137285 h 1354455"/>
              <a:gd name="connsiteX55" fmla="*/ 4280560 w 4475487"/>
              <a:gd name="connsiteY55" fmla="*/ 1148715 h 1354455"/>
              <a:gd name="connsiteX56" fmla="*/ 4217695 w 4475487"/>
              <a:gd name="connsiteY56" fmla="*/ 1188720 h 1354455"/>
              <a:gd name="connsiteX57" fmla="*/ 4200550 w 4475487"/>
              <a:gd name="connsiteY57" fmla="*/ 1194435 h 1354455"/>
              <a:gd name="connsiteX58" fmla="*/ 4166260 w 4475487"/>
              <a:gd name="connsiteY58" fmla="*/ 1205865 h 1354455"/>
              <a:gd name="connsiteX59" fmla="*/ 4131970 w 4475487"/>
              <a:gd name="connsiteY59" fmla="*/ 1228725 h 1354455"/>
              <a:gd name="connsiteX60" fmla="*/ 4086250 w 4475487"/>
              <a:gd name="connsiteY60" fmla="*/ 1240155 h 1354455"/>
              <a:gd name="connsiteX61" fmla="*/ 4063390 w 4475487"/>
              <a:gd name="connsiteY61" fmla="*/ 1245870 h 1354455"/>
              <a:gd name="connsiteX62" fmla="*/ 4046245 w 4475487"/>
              <a:gd name="connsiteY62" fmla="*/ 1251585 h 1354455"/>
              <a:gd name="connsiteX63" fmla="*/ 4011955 w 4475487"/>
              <a:gd name="connsiteY63" fmla="*/ 1263015 h 1354455"/>
              <a:gd name="connsiteX64" fmla="*/ 3966235 w 4475487"/>
              <a:gd name="connsiteY64" fmla="*/ 1268730 h 1354455"/>
              <a:gd name="connsiteX65" fmla="*/ 3949090 w 4475487"/>
              <a:gd name="connsiteY65" fmla="*/ 1274445 h 1354455"/>
              <a:gd name="connsiteX66" fmla="*/ 3931945 w 4475487"/>
              <a:gd name="connsiteY66" fmla="*/ 1280160 h 1354455"/>
              <a:gd name="connsiteX67" fmla="*/ 3897655 w 4475487"/>
              <a:gd name="connsiteY67" fmla="*/ 1291590 h 1354455"/>
              <a:gd name="connsiteX68" fmla="*/ 3863365 w 4475487"/>
              <a:gd name="connsiteY68" fmla="*/ 1303020 h 1354455"/>
              <a:gd name="connsiteX69" fmla="*/ 3794785 w 4475487"/>
              <a:gd name="connsiteY69" fmla="*/ 1320165 h 1354455"/>
              <a:gd name="connsiteX70" fmla="*/ 3726205 w 4475487"/>
              <a:gd name="connsiteY70" fmla="*/ 1331595 h 1354455"/>
              <a:gd name="connsiteX71" fmla="*/ 3663340 w 4475487"/>
              <a:gd name="connsiteY71" fmla="*/ 1343025 h 1354455"/>
              <a:gd name="connsiteX72" fmla="*/ 3646195 w 4475487"/>
              <a:gd name="connsiteY72" fmla="*/ 1348740 h 1354455"/>
              <a:gd name="connsiteX73" fmla="*/ 3617620 w 4475487"/>
              <a:gd name="connsiteY73" fmla="*/ 1354455 h 1354455"/>
              <a:gd name="connsiteX74" fmla="*/ 3440455 w 4475487"/>
              <a:gd name="connsiteY74" fmla="*/ 1354455 h 1354455"/>
              <a:gd name="connsiteX75" fmla="*/ 3371875 w 4475487"/>
              <a:gd name="connsiteY75" fmla="*/ 1343025 h 1354455"/>
              <a:gd name="connsiteX76" fmla="*/ 3286150 w 4475487"/>
              <a:gd name="connsiteY76" fmla="*/ 1331595 h 1354455"/>
              <a:gd name="connsiteX77" fmla="*/ 2891815 w 4475487"/>
              <a:gd name="connsiteY77" fmla="*/ 1320165 h 1354455"/>
              <a:gd name="connsiteX78" fmla="*/ 2868955 w 4475487"/>
              <a:gd name="connsiteY78" fmla="*/ 1314450 h 1354455"/>
              <a:gd name="connsiteX79" fmla="*/ 2794660 w 4475487"/>
              <a:gd name="connsiteY79" fmla="*/ 1303020 h 1354455"/>
              <a:gd name="connsiteX80" fmla="*/ 2771800 w 4475487"/>
              <a:gd name="connsiteY80" fmla="*/ 1297305 h 1354455"/>
              <a:gd name="connsiteX81" fmla="*/ 2737510 w 4475487"/>
              <a:gd name="connsiteY81" fmla="*/ 1291590 h 1354455"/>
              <a:gd name="connsiteX82" fmla="*/ 2720365 w 4475487"/>
              <a:gd name="connsiteY82" fmla="*/ 1285875 h 1354455"/>
              <a:gd name="connsiteX83" fmla="*/ 2486050 w 4475487"/>
              <a:gd name="connsiteY83" fmla="*/ 1285875 h 1354455"/>
              <a:gd name="connsiteX84" fmla="*/ 2217445 w 4475487"/>
              <a:gd name="connsiteY84" fmla="*/ 1291590 h 1354455"/>
              <a:gd name="connsiteX85" fmla="*/ 2171725 w 4475487"/>
              <a:gd name="connsiteY85" fmla="*/ 1285875 h 1354455"/>
              <a:gd name="connsiteX86" fmla="*/ 2051710 w 4475487"/>
              <a:gd name="connsiteY86" fmla="*/ 1280160 h 1354455"/>
              <a:gd name="connsiteX87" fmla="*/ 2008385 w 4475487"/>
              <a:gd name="connsiteY87" fmla="*/ 1286297 h 1354455"/>
              <a:gd name="connsiteX88" fmla="*/ 2002942 w 4475487"/>
              <a:gd name="connsiteY88" fmla="*/ 1287043 h 1354455"/>
              <a:gd name="connsiteX89" fmla="*/ 1998976 w 4475487"/>
              <a:gd name="connsiteY89" fmla="*/ 1287475 h 1354455"/>
              <a:gd name="connsiteX90" fmla="*/ 1990134 w 4475487"/>
              <a:gd name="connsiteY90" fmla="*/ 1288798 h 1354455"/>
              <a:gd name="connsiteX91" fmla="*/ 2002942 w 4475487"/>
              <a:gd name="connsiteY91" fmla="*/ 1287043 h 1354455"/>
              <a:gd name="connsiteX92" fmla="*/ 2018468 w 4475487"/>
              <a:gd name="connsiteY92" fmla="*/ 1285352 h 1354455"/>
              <a:gd name="connsiteX93" fmla="*/ 1988845 w 4475487"/>
              <a:gd name="connsiteY93" fmla="*/ 1291590 h 1354455"/>
              <a:gd name="connsiteX94" fmla="*/ 1948840 w 4475487"/>
              <a:gd name="connsiteY94" fmla="*/ 1297305 h 1354455"/>
              <a:gd name="connsiteX95" fmla="*/ 1891690 w 4475487"/>
              <a:gd name="connsiteY95" fmla="*/ 1308735 h 1354455"/>
              <a:gd name="connsiteX96" fmla="*/ 1857400 w 4475487"/>
              <a:gd name="connsiteY96" fmla="*/ 1314450 h 1354455"/>
              <a:gd name="connsiteX97" fmla="*/ 1805965 w 4475487"/>
              <a:gd name="connsiteY97" fmla="*/ 1325880 h 1354455"/>
              <a:gd name="connsiteX98" fmla="*/ 1783105 w 4475487"/>
              <a:gd name="connsiteY98" fmla="*/ 1337310 h 1354455"/>
              <a:gd name="connsiteX99" fmla="*/ 1445920 w 4475487"/>
              <a:gd name="connsiteY99" fmla="*/ 1343025 h 1354455"/>
              <a:gd name="connsiteX100" fmla="*/ 1331620 w 4475487"/>
              <a:gd name="connsiteY100" fmla="*/ 1337310 h 1354455"/>
              <a:gd name="connsiteX101" fmla="*/ 1240180 w 4475487"/>
              <a:gd name="connsiteY101" fmla="*/ 1331595 h 1354455"/>
              <a:gd name="connsiteX102" fmla="*/ 1125880 w 4475487"/>
              <a:gd name="connsiteY102" fmla="*/ 1337310 h 1354455"/>
              <a:gd name="connsiteX103" fmla="*/ 1103020 w 4475487"/>
              <a:gd name="connsiteY103" fmla="*/ 1331595 h 1354455"/>
              <a:gd name="connsiteX104" fmla="*/ 1085875 w 4475487"/>
              <a:gd name="connsiteY104" fmla="*/ 1325880 h 1354455"/>
              <a:gd name="connsiteX105" fmla="*/ 1057300 w 4475487"/>
              <a:gd name="connsiteY105" fmla="*/ 1320165 h 1354455"/>
              <a:gd name="connsiteX106" fmla="*/ 1017295 w 4475487"/>
              <a:gd name="connsiteY106" fmla="*/ 1308735 h 1354455"/>
              <a:gd name="connsiteX107" fmla="*/ 994435 w 4475487"/>
              <a:gd name="connsiteY107" fmla="*/ 1303020 h 1354455"/>
              <a:gd name="connsiteX108" fmla="*/ 977290 w 4475487"/>
              <a:gd name="connsiteY108" fmla="*/ 1297305 h 1354455"/>
              <a:gd name="connsiteX109" fmla="*/ 954430 w 4475487"/>
              <a:gd name="connsiteY109" fmla="*/ 1291590 h 1354455"/>
              <a:gd name="connsiteX110" fmla="*/ 925855 w 4475487"/>
              <a:gd name="connsiteY110" fmla="*/ 1280160 h 1354455"/>
              <a:gd name="connsiteX111" fmla="*/ 828700 w 4475487"/>
              <a:gd name="connsiteY111" fmla="*/ 1268730 h 1354455"/>
              <a:gd name="connsiteX112" fmla="*/ 805840 w 4475487"/>
              <a:gd name="connsiteY112" fmla="*/ 1251585 h 1354455"/>
              <a:gd name="connsiteX113" fmla="*/ 771550 w 4475487"/>
              <a:gd name="connsiteY113" fmla="*/ 1245870 h 1354455"/>
              <a:gd name="connsiteX114" fmla="*/ 754405 w 4475487"/>
              <a:gd name="connsiteY114" fmla="*/ 1240155 h 1354455"/>
              <a:gd name="connsiteX115" fmla="*/ 697255 w 4475487"/>
              <a:gd name="connsiteY115" fmla="*/ 1234440 h 1354455"/>
              <a:gd name="connsiteX116" fmla="*/ 651535 w 4475487"/>
              <a:gd name="connsiteY116" fmla="*/ 1223010 h 1354455"/>
              <a:gd name="connsiteX117" fmla="*/ 605815 w 4475487"/>
              <a:gd name="connsiteY117" fmla="*/ 1205865 h 1354455"/>
              <a:gd name="connsiteX118" fmla="*/ 577240 w 4475487"/>
              <a:gd name="connsiteY118" fmla="*/ 1200150 h 1354455"/>
              <a:gd name="connsiteX119" fmla="*/ 560095 w 4475487"/>
              <a:gd name="connsiteY119" fmla="*/ 1194435 h 1354455"/>
              <a:gd name="connsiteX120" fmla="*/ 525805 w 4475487"/>
              <a:gd name="connsiteY120" fmla="*/ 1188720 h 1354455"/>
              <a:gd name="connsiteX121" fmla="*/ 502945 w 4475487"/>
              <a:gd name="connsiteY121" fmla="*/ 1177290 h 1354455"/>
              <a:gd name="connsiteX122" fmla="*/ 485800 w 4475487"/>
              <a:gd name="connsiteY122" fmla="*/ 1171575 h 1354455"/>
              <a:gd name="connsiteX123" fmla="*/ 451510 w 4475487"/>
              <a:gd name="connsiteY123" fmla="*/ 1143000 h 1354455"/>
              <a:gd name="connsiteX124" fmla="*/ 417220 w 4475487"/>
              <a:gd name="connsiteY124" fmla="*/ 1131570 h 1354455"/>
              <a:gd name="connsiteX125" fmla="*/ 400075 w 4475487"/>
              <a:gd name="connsiteY125" fmla="*/ 1114425 h 1354455"/>
              <a:gd name="connsiteX126" fmla="*/ 360070 w 4475487"/>
              <a:gd name="connsiteY126" fmla="*/ 1091565 h 1354455"/>
              <a:gd name="connsiteX127" fmla="*/ 325780 w 4475487"/>
              <a:gd name="connsiteY127" fmla="*/ 1068705 h 1354455"/>
              <a:gd name="connsiteX128" fmla="*/ 308635 w 4475487"/>
              <a:gd name="connsiteY128" fmla="*/ 1062990 h 1354455"/>
              <a:gd name="connsiteX129" fmla="*/ 297205 w 4475487"/>
              <a:gd name="connsiteY129" fmla="*/ 1045845 h 1354455"/>
              <a:gd name="connsiteX130" fmla="*/ 280060 w 4475487"/>
              <a:gd name="connsiteY130" fmla="*/ 1028700 h 1354455"/>
              <a:gd name="connsiteX131" fmla="*/ 262915 w 4475487"/>
              <a:gd name="connsiteY131" fmla="*/ 994410 h 1354455"/>
              <a:gd name="connsiteX132" fmla="*/ 245770 w 4475487"/>
              <a:gd name="connsiteY132" fmla="*/ 982980 h 1354455"/>
              <a:gd name="connsiteX133" fmla="*/ 240055 w 4475487"/>
              <a:gd name="connsiteY133" fmla="*/ 965835 h 1354455"/>
              <a:gd name="connsiteX134" fmla="*/ 217195 w 4475487"/>
              <a:gd name="connsiteY134" fmla="*/ 920115 h 1354455"/>
              <a:gd name="connsiteX135" fmla="*/ 205765 w 4475487"/>
              <a:gd name="connsiteY135" fmla="*/ 902970 h 1354455"/>
              <a:gd name="connsiteX136" fmla="*/ 200050 w 4475487"/>
              <a:gd name="connsiteY136" fmla="*/ 885825 h 1354455"/>
              <a:gd name="connsiteX137" fmla="*/ 188620 w 4475487"/>
              <a:gd name="connsiteY137" fmla="*/ 857250 h 1354455"/>
              <a:gd name="connsiteX138" fmla="*/ 160045 w 4475487"/>
              <a:gd name="connsiteY138" fmla="*/ 817245 h 1354455"/>
              <a:gd name="connsiteX139" fmla="*/ 137185 w 4475487"/>
              <a:gd name="connsiteY139" fmla="*/ 765810 h 1354455"/>
              <a:gd name="connsiteX140" fmla="*/ 148615 w 4475487"/>
              <a:gd name="connsiteY140" fmla="*/ 868680 h 1354455"/>
              <a:gd name="connsiteX141" fmla="*/ 137185 w 4475487"/>
              <a:gd name="connsiteY141" fmla="*/ 891540 h 1354455"/>
              <a:gd name="connsiteX142" fmla="*/ 85750 w 4475487"/>
              <a:gd name="connsiteY142" fmla="*/ 897255 h 1354455"/>
              <a:gd name="connsiteX143" fmla="*/ 62890 w 4475487"/>
              <a:gd name="connsiteY143" fmla="*/ 880110 h 1354455"/>
              <a:gd name="connsiteX144" fmla="*/ 17170 w 4475487"/>
              <a:gd name="connsiteY144" fmla="*/ 851535 h 1354455"/>
              <a:gd name="connsiteX145" fmla="*/ 11455 w 4475487"/>
              <a:gd name="connsiteY145" fmla="*/ 834390 h 1354455"/>
              <a:gd name="connsiteX146" fmla="*/ 25 w 4475487"/>
              <a:gd name="connsiteY146" fmla="*/ 697230 h 1354455"/>
              <a:gd name="connsiteX147" fmla="*/ 5740 w 4475487"/>
              <a:gd name="connsiteY147" fmla="*/ 662940 h 1354455"/>
              <a:gd name="connsiteX148" fmla="*/ 17170 w 4475487"/>
              <a:gd name="connsiteY148" fmla="*/ 640080 h 1354455"/>
              <a:gd name="connsiteX149" fmla="*/ 28600 w 4475487"/>
              <a:gd name="connsiteY149" fmla="*/ 600075 h 1354455"/>
              <a:gd name="connsiteX150" fmla="*/ 40030 w 4475487"/>
              <a:gd name="connsiteY150" fmla="*/ 582930 h 1354455"/>
              <a:gd name="connsiteX151" fmla="*/ 51460 w 4475487"/>
              <a:gd name="connsiteY151" fmla="*/ 560070 h 1354455"/>
              <a:gd name="connsiteX152" fmla="*/ 74320 w 4475487"/>
              <a:gd name="connsiteY152" fmla="*/ 514350 h 1354455"/>
              <a:gd name="connsiteX153" fmla="*/ 91465 w 4475487"/>
              <a:gd name="connsiteY153" fmla="*/ 491490 h 1354455"/>
              <a:gd name="connsiteX154" fmla="*/ 131470 w 4475487"/>
              <a:gd name="connsiteY154" fmla="*/ 457200 h 1354455"/>
              <a:gd name="connsiteX155" fmla="*/ 148615 w 4475487"/>
              <a:gd name="connsiteY155" fmla="*/ 451485 h 1354455"/>
              <a:gd name="connsiteX156" fmla="*/ 177190 w 4475487"/>
              <a:gd name="connsiteY156" fmla="*/ 440055 h 1354455"/>
              <a:gd name="connsiteX157" fmla="*/ 245770 w 4475487"/>
              <a:gd name="connsiteY157" fmla="*/ 422910 h 1354455"/>
              <a:gd name="connsiteX158" fmla="*/ 320065 w 4475487"/>
              <a:gd name="connsiteY158" fmla="*/ 411480 h 1354455"/>
              <a:gd name="connsiteX159" fmla="*/ 417220 w 4475487"/>
              <a:gd name="connsiteY159" fmla="*/ 388620 h 1354455"/>
              <a:gd name="connsiteX160" fmla="*/ 440080 w 4475487"/>
              <a:gd name="connsiteY160" fmla="*/ 377190 h 1354455"/>
              <a:gd name="connsiteX161" fmla="*/ 520090 w 4475487"/>
              <a:gd name="connsiteY161" fmla="*/ 360045 h 1354455"/>
              <a:gd name="connsiteX162" fmla="*/ 542950 w 4475487"/>
              <a:gd name="connsiteY162" fmla="*/ 348615 h 1354455"/>
              <a:gd name="connsiteX163" fmla="*/ 565810 w 4475487"/>
              <a:gd name="connsiteY163" fmla="*/ 342900 h 1354455"/>
              <a:gd name="connsiteX164" fmla="*/ 582955 w 4475487"/>
              <a:gd name="connsiteY164" fmla="*/ 331470 h 1354455"/>
              <a:gd name="connsiteX165" fmla="*/ 600100 w 4475487"/>
              <a:gd name="connsiteY165" fmla="*/ 325755 h 1354455"/>
              <a:gd name="connsiteX166" fmla="*/ 662965 w 4475487"/>
              <a:gd name="connsiteY166" fmla="*/ 302895 h 1354455"/>
              <a:gd name="connsiteX167" fmla="*/ 674395 w 4475487"/>
              <a:gd name="connsiteY167" fmla="*/ 285750 h 1354455"/>
              <a:gd name="connsiteX168" fmla="*/ 691540 w 4475487"/>
              <a:gd name="connsiteY168" fmla="*/ 280035 h 1354455"/>
              <a:gd name="connsiteX169" fmla="*/ 708685 w 4475487"/>
              <a:gd name="connsiteY169" fmla="*/ 268605 h 1354455"/>
              <a:gd name="connsiteX170" fmla="*/ 760120 w 4475487"/>
              <a:gd name="connsiteY170" fmla="*/ 240030 h 1354455"/>
              <a:gd name="connsiteX171" fmla="*/ 800125 w 4475487"/>
              <a:gd name="connsiteY171" fmla="*/ 234315 h 1354455"/>
              <a:gd name="connsiteX172" fmla="*/ 834415 w 4475487"/>
              <a:gd name="connsiteY172" fmla="*/ 217170 h 1354455"/>
              <a:gd name="connsiteX173" fmla="*/ 868705 w 4475487"/>
              <a:gd name="connsiteY173" fmla="*/ 194310 h 1354455"/>
              <a:gd name="connsiteX174" fmla="*/ 885850 w 4475487"/>
              <a:gd name="connsiteY174" fmla="*/ 188595 h 1354455"/>
              <a:gd name="connsiteX175" fmla="*/ 931570 w 4475487"/>
              <a:gd name="connsiteY175" fmla="*/ 177165 h 1354455"/>
              <a:gd name="connsiteX176" fmla="*/ 948715 w 4475487"/>
              <a:gd name="connsiteY176" fmla="*/ 171450 h 1354455"/>
              <a:gd name="connsiteX177" fmla="*/ 960145 w 4475487"/>
              <a:gd name="connsiteY177" fmla="*/ 154305 h 1354455"/>
              <a:gd name="connsiteX178" fmla="*/ 994435 w 4475487"/>
              <a:gd name="connsiteY178" fmla="*/ 137160 h 1354455"/>
              <a:gd name="connsiteX179" fmla="*/ 1011580 w 4475487"/>
              <a:gd name="connsiteY179" fmla="*/ 131445 h 1354455"/>
              <a:gd name="connsiteX180" fmla="*/ 1028725 w 4475487"/>
              <a:gd name="connsiteY180" fmla="*/ 114300 h 1354455"/>
              <a:gd name="connsiteX181" fmla="*/ 1045870 w 4475487"/>
              <a:gd name="connsiteY181" fmla="*/ 102870 h 1354455"/>
              <a:gd name="connsiteX182" fmla="*/ 1051585 w 4475487"/>
              <a:gd name="connsiteY182" fmla="*/ 85725 h 1354455"/>
              <a:gd name="connsiteX183" fmla="*/ 1063015 w 4475487"/>
              <a:gd name="connsiteY183" fmla="*/ 68580 h 1354455"/>
              <a:gd name="connsiteX184" fmla="*/ 1080160 w 4475487"/>
              <a:gd name="connsiteY184" fmla="*/ 62865 h 1354455"/>
              <a:gd name="connsiteX185" fmla="*/ 1148740 w 4475487"/>
              <a:gd name="connsiteY185" fmla="*/ 51435 h 1354455"/>
              <a:gd name="connsiteX186" fmla="*/ 1508785 w 4475487"/>
              <a:gd name="connsiteY186" fmla="*/ 45720 h 1354455"/>
              <a:gd name="connsiteX187" fmla="*/ 1531645 w 4475487"/>
              <a:gd name="connsiteY187" fmla="*/ 40005 h 1354455"/>
              <a:gd name="connsiteX188" fmla="*/ 1571650 w 4475487"/>
              <a:gd name="connsiteY188" fmla="*/ 34290 h 1354455"/>
              <a:gd name="connsiteX189" fmla="*/ 2314600 w 4475487"/>
              <a:gd name="connsiteY189" fmla="*/ 28575 h 1354455"/>
              <a:gd name="connsiteX190" fmla="*/ 2560345 w 4475487"/>
              <a:gd name="connsiteY190" fmla="*/ 22860 h 1354455"/>
              <a:gd name="connsiteX191" fmla="*/ 3103270 w 4475487"/>
              <a:gd name="connsiteY191" fmla="*/ 11430 h 1354455"/>
              <a:gd name="connsiteX192" fmla="*/ 3183280 w 4475487"/>
              <a:gd name="connsiteY192" fmla="*/ 5715 h 135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4475487" h="1354455">
                <a:moveTo>
                  <a:pt x="3761584" y="61470"/>
                </a:moveTo>
                <a:cubicBezTo>
                  <a:pt x="3760347" y="60565"/>
                  <a:pt x="3765094" y="63705"/>
                  <a:pt x="3770001" y="67198"/>
                </a:cubicBezTo>
                <a:lnTo>
                  <a:pt x="3770166" y="67335"/>
                </a:lnTo>
                <a:lnTo>
                  <a:pt x="3768655" y="66323"/>
                </a:lnTo>
                <a:cubicBezTo>
                  <a:pt x="3764317" y="63386"/>
                  <a:pt x="3762203" y="61923"/>
                  <a:pt x="3761584" y="61470"/>
                </a:cubicBezTo>
                <a:close/>
                <a:moveTo>
                  <a:pt x="3526180" y="0"/>
                </a:moveTo>
                <a:cubicBezTo>
                  <a:pt x="3566185" y="1905"/>
                  <a:pt x="3606283" y="2389"/>
                  <a:pt x="3646195" y="5715"/>
                </a:cubicBezTo>
                <a:cubicBezTo>
                  <a:pt x="3652198" y="6215"/>
                  <a:pt x="3657803" y="9057"/>
                  <a:pt x="3663340" y="11430"/>
                </a:cubicBezTo>
                <a:cubicBezTo>
                  <a:pt x="3733475" y="41488"/>
                  <a:pt x="3645950" y="5592"/>
                  <a:pt x="3703345" y="34290"/>
                </a:cubicBezTo>
                <a:cubicBezTo>
                  <a:pt x="3708733" y="36984"/>
                  <a:pt x="3714775" y="38100"/>
                  <a:pt x="3720490" y="40005"/>
                </a:cubicBezTo>
                <a:cubicBezTo>
                  <a:pt x="3733522" y="44349"/>
                  <a:pt x="3742772" y="56194"/>
                  <a:pt x="3754780" y="62865"/>
                </a:cubicBezTo>
                <a:cubicBezTo>
                  <a:pt x="3772526" y="72724"/>
                  <a:pt x="3778785" y="75554"/>
                  <a:pt x="3779381" y="75045"/>
                </a:cubicBezTo>
                <a:lnTo>
                  <a:pt x="3770166" y="67335"/>
                </a:lnTo>
                <a:lnTo>
                  <a:pt x="3789070" y="80010"/>
                </a:lnTo>
                <a:cubicBezTo>
                  <a:pt x="3796690" y="81915"/>
                  <a:pt x="3805110" y="81828"/>
                  <a:pt x="3811930" y="85725"/>
                </a:cubicBezTo>
                <a:cubicBezTo>
                  <a:pt x="3818947" y="89735"/>
                  <a:pt x="3822866" y="97696"/>
                  <a:pt x="3829075" y="102870"/>
                </a:cubicBezTo>
                <a:cubicBezTo>
                  <a:pt x="3834352" y="107267"/>
                  <a:pt x="3840077" y="111228"/>
                  <a:pt x="3846220" y="114300"/>
                </a:cubicBezTo>
                <a:cubicBezTo>
                  <a:pt x="3851608" y="116994"/>
                  <a:pt x="3857977" y="117321"/>
                  <a:pt x="3863365" y="120015"/>
                </a:cubicBezTo>
                <a:cubicBezTo>
                  <a:pt x="3869508" y="123087"/>
                  <a:pt x="3874546" y="128037"/>
                  <a:pt x="3880510" y="131445"/>
                </a:cubicBezTo>
                <a:cubicBezTo>
                  <a:pt x="3931266" y="160448"/>
                  <a:pt x="3878744" y="126458"/>
                  <a:pt x="3920515" y="154305"/>
                </a:cubicBezTo>
                <a:cubicBezTo>
                  <a:pt x="3925527" y="157647"/>
                  <a:pt x="3931945" y="158115"/>
                  <a:pt x="3937660" y="160020"/>
                </a:cubicBezTo>
                <a:cubicBezTo>
                  <a:pt x="3949090" y="163830"/>
                  <a:pt x="3960940" y="166557"/>
                  <a:pt x="3971950" y="171450"/>
                </a:cubicBezTo>
                <a:cubicBezTo>
                  <a:pt x="3978227" y="174240"/>
                  <a:pt x="3983380" y="179070"/>
                  <a:pt x="3989095" y="182880"/>
                </a:cubicBezTo>
                <a:cubicBezTo>
                  <a:pt x="3999120" y="189563"/>
                  <a:pt x="4012375" y="189417"/>
                  <a:pt x="4023385" y="194310"/>
                </a:cubicBezTo>
                <a:cubicBezTo>
                  <a:pt x="4029662" y="197100"/>
                  <a:pt x="4034387" y="202668"/>
                  <a:pt x="4040530" y="205740"/>
                </a:cubicBezTo>
                <a:cubicBezTo>
                  <a:pt x="4087852" y="229401"/>
                  <a:pt x="4025685" y="190128"/>
                  <a:pt x="4074820" y="222885"/>
                </a:cubicBezTo>
                <a:cubicBezTo>
                  <a:pt x="4079832" y="226227"/>
                  <a:pt x="4086250" y="226695"/>
                  <a:pt x="4091965" y="228600"/>
                </a:cubicBezTo>
                <a:lnTo>
                  <a:pt x="4109110" y="234315"/>
                </a:lnTo>
                <a:cubicBezTo>
                  <a:pt x="4120540" y="238125"/>
                  <a:pt x="4133375" y="239062"/>
                  <a:pt x="4143400" y="245745"/>
                </a:cubicBezTo>
                <a:cubicBezTo>
                  <a:pt x="4151325" y="251029"/>
                  <a:pt x="4153810" y="261870"/>
                  <a:pt x="4160545" y="268605"/>
                </a:cubicBezTo>
                <a:cubicBezTo>
                  <a:pt x="4186395" y="294455"/>
                  <a:pt x="4172279" y="263802"/>
                  <a:pt x="4183405" y="297180"/>
                </a:cubicBezTo>
                <a:cubicBezTo>
                  <a:pt x="4196044" y="309819"/>
                  <a:pt x="4204023" y="315557"/>
                  <a:pt x="4211980" y="331470"/>
                </a:cubicBezTo>
                <a:cubicBezTo>
                  <a:pt x="4214674" y="336858"/>
                  <a:pt x="4215790" y="342900"/>
                  <a:pt x="4217695" y="348615"/>
                </a:cubicBezTo>
                <a:cubicBezTo>
                  <a:pt x="4240555" y="363855"/>
                  <a:pt x="4231030" y="354330"/>
                  <a:pt x="4246270" y="377190"/>
                </a:cubicBezTo>
                <a:cubicBezTo>
                  <a:pt x="4297670" y="454289"/>
                  <a:pt x="4270659" y="381778"/>
                  <a:pt x="4286275" y="428625"/>
                </a:cubicBezTo>
                <a:lnTo>
                  <a:pt x="4303420" y="440055"/>
                </a:lnTo>
                <a:lnTo>
                  <a:pt x="4320565" y="451485"/>
                </a:lnTo>
                <a:cubicBezTo>
                  <a:pt x="4360570" y="478155"/>
                  <a:pt x="4347235" y="462915"/>
                  <a:pt x="4366285" y="491490"/>
                </a:cubicBezTo>
                <a:cubicBezTo>
                  <a:pt x="4392343" y="508862"/>
                  <a:pt x="4389250" y="505181"/>
                  <a:pt x="4417720" y="537210"/>
                </a:cubicBezTo>
                <a:cubicBezTo>
                  <a:pt x="4422283" y="542344"/>
                  <a:pt x="4426078" y="548212"/>
                  <a:pt x="4429150" y="554355"/>
                </a:cubicBezTo>
                <a:cubicBezTo>
                  <a:pt x="4431844" y="559743"/>
                  <a:pt x="4432960" y="565785"/>
                  <a:pt x="4434865" y="571500"/>
                </a:cubicBezTo>
                <a:cubicBezTo>
                  <a:pt x="4440580" y="577215"/>
                  <a:pt x="4447312" y="582068"/>
                  <a:pt x="4452010" y="588645"/>
                </a:cubicBezTo>
                <a:cubicBezTo>
                  <a:pt x="4455402" y="593393"/>
                  <a:pt x="4468335" y="620040"/>
                  <a:pt x="4469155" y="628650"/>
                </a:cubicBezTo>
                <a:cubicBezTo>
                  <a:pt x="4479517" y="737447"/>
                  <a:pt x="4476851" y="716664"/>
                  <a:pt x="4463440" y="817245"/>
                </a:cubicBezTo>
                <a:cubicBezTo>
                  <a:pt x="4459630" y="826770"/>
                  <a:pt x="4455254" y="836088"/>
                  <a:pt x="4452010" y="845820"/>
                </a:cubicBezTo>
                <a:cubicBezTo>
                  <a:pt x="4447975" y="857926"/>
                  <a:pt x="4442845" y="885931"/>
                  <a:pt x="4440580" y="897255"/>
                </a:cubicBezTo>
                <a:cubicBezTo>
                  <a:pt x="4436770" y="902970"/>
                  <a:pt x="4431562" y="907969"/>
                  <a:pt x="4429150" y="914400"/>
                </a:cubicBezTo>
                <a:cubicBezTo>
                  <a:pt x="4402315" y="985960"/>
                  <a:pt x="4438872" y="910765"/>
                  <a:pt x="4417720" y="960120"/>
                </a:cubicBezTo>
                <a:cubicBezTo>
                  <a:pt x="4414364" y="967951"/>
                  <a:pt x="4410517" y="975583"/>
                  <a:pt x="4406290" y="982980"/>
                </a:cubicBezTo>
                <a:cubicBezTo>
                  <a:pt x="4394231" y="1004083"/>
                  <a:pt x="4392850" y="997865"/>
                  <a:pt x="4383430" y="1022985"/>
                </a:cubicBezTo>
                <a:cubicBezTo>
                  <a:pt x="4360086" y="1085235"/>
                  <a:pt x="4398108" y="1005060"/>
                  <a:pt x="4366285" y="1068705"/>
                </a:cubicBezTo>
                <a:cubicBezTo>
                  <a:pt x="4360570" y="1070610"/>
                  <a:pt x="4353400" y="1070160"/>
                  <a:pt x="4349140" y="1074420"/>
                </a:cubicBezTo>
                <a:cubicBezTo>
                  <a:pt x="4344880" y="1078680"/>
                  <a:pt x="4346119" y="1086177"/>
                  <a:pt x="4343425" y="1091565"/>
                </a:cubicBezTo>
                <a:cubicBezTo>
                  <a:pt x="4340353" y="1097708"/>
                  <a:pt x="4335805" y="1102995"/>
                  <a:pt x="4331995" y="1108710"/>
                </a:cubicBezTo>
                <a:cubicBezTo>
                  <a:pt x="4308125" y="1124623"/>
                  <a:pt x="4319707" y="1115283"/>
                  <a:pt x="4297705" y="1137285"/>
                </a:cubicBezTo>
                <a:cubicBezTo>
                  <a:pt x="4292848" y="1142142"/>
                  <a:pt x="4286275" y="1144905"/>
                  <a:pt x="4280560" y="1148715"/>
                </a:cubicBezTo>
                <a:cubicBezTo>
                  <a:pt x="4237028" y="1177737"/>
                  <a:pt x="4258050" y="1164507"/>
                  <a:pt x="4217695" y="1188720"/>
                </a:cubicBezTo>
                <a:cubicBezTo>
                  <a:pt x="4212529" y="1191819"/>
                  <a:pt x="4206265" y="1192530"/>
                  <a:pt x="4200550" y="1194435"/>
                </a:cubicBezTo>
                <a:lnTo>
                  <a:pt x="4166260" y="1205865"/>
                </a:lnTo>
                <a:cubicBezTo>
                  <a:pt x="4153228" y="1210209"/>
                  <a:pt x="4143978" y="1222054"/>
                  <a:pt x="4131970" y="1228725"/>
                </a:cubicBezTo>
                <a:cubicBezTo>
                  <a:pt x="4121758" y="1234399"/>
                  <a:pt x="4094695" y="1238278"/>
                  <a:pt x="4086250" y="1240155"/>
                </a:cubicBezTo>
                <a:cubicBezTo>
                  <a:pt x="4078583" y="1241859"/>
                  <a:pt x="4071010" y="1243965"/>
                  <a:pt x="4063390" y="1245870"/>
                </a:cubicBezTo>
                <a:cubicBezTo>
                  <a:pt x="4057546" y="1247331"/>
                  <a:pt x="4051960" y="1249680"/>
                  <a:pt x="4046245" y="1251585"/>
                </a:cubicBezTo>
                <a:lnTo>
                  <a:pt x="4011955" y="1263015"/>
                </a:lnTo>
                <a:lnTo>
                  <a:pt x="3966235" y="1268730"/>
                </a:lnTo>
                <a:cubicBezTo>
                  <a:pt x="3960257" y="1269477"/>
                  <a:pt x="3954805" y="1272540"/>
                  <a:pt x="3949090" y="1274445"/>
                </a:cubicBezTo>
                <a:lnTo>
                  <a:pt x="3931945" y="1280160"/>
                </a:lnTo>
                <a:lnTo>
                  <a:pt x="3897655" y="1291590"/>
                </a:lnTo>
                <a:cubicBezTo>
                  <a:pt x="3886225" y="1295400"/>
                  <a:pt x="3875054" y="1300098"/>
                  <a:pt x="3863365" y="1303020"/>
                </a:cubicBezTo>
                <a:cubicBezTo>
                  <a:pt x="3771016" y="1326107"/>
                  <a:pt x="3888078" y="1289067"/>
                  <a:pt x="3794785" y="1320165"/>
                </a:cubicBezTo>
                <a:cubicBezTo>
                  <a:pt x="3718124" y="1331117"/>
                  <a:pt x="3787488" y="1320453"/>
                  <a:pt x="3726205" y="1331595"/>
                </a:cubicBezTo>
                <a:cubicBezTo>
                  <a:pt x="3707522" y="1334992"/>
                  <a:pt x="3682163" y="1338319"/>
                  <a:pt x="3663340" y="1343025"/>
                </a:cubicBezTo>
                <a:cubicBezTo>
                  <a:pt x="3657496" y="1344486"/>
                  <a:pt x="3652039" y="1347279"/>
                  <a:pt x="3646195" y="1348740"/>
                </a:cubicBezTo>
                <a:cubicBezTo>
                  <a:pt x="3636771" y="1351096"/>
                  <a:pt x="3627044" y="1352099"/>
                  <a:pt x="3617620" y="1354455"/>
                </a:cubicBezTo>
                <a:lnTo>
                  <a:pt x="3440455" y="1354455"/>
                </a:lnTo>
                <a:cubicBezTo>
                  <a:pt x="3417395" y="1352149"/>
                  <a:pt x="3394871" y="1345900"/>
                  <a:pt x="3371875" y="1343025"/>
                </a:cubicBezTo>
                <a:cubicBezTo>
                  <a:pt x="3282375" y="1331838"/>
                  <a:pt x="3328974" y="1345870"/>
                  <a:pt x="3286150" y="1331595"/>
                </a:cubicBezTo>
                <a:cubicBezTo>
                  <a:pt x="3246512" y="1330847"/>
                  <a:pt x="2995193" y="1330503"/>
                  <a:pt x="2891815" y="1320165"/>
                </a:cubicBezTo>
                <a:cubicBezTo>
                  <a:pt x="2883999" y="1319383"/>
                  <a:pt x="2876683" y="1315855"/>
                  <a:pt x="2868955" y="1314450"/>
                </a:cubicBezTo>
                <a:cubicBezTo>
                  <a:pt x="2808569" y="1303471"/>
                  <a:pt x="2849901" y="1314068"/>
                  <a:pt x="2794660" y="1303020"/>
                </a:cubicBezTo>
                <a:cubicBezTo>
                  <a:pt x="2786958" y="1301480"/>
                  <a:pt x="2779502" y="1298845"/>
                  <a:pt x="2771800" y="1297305"/>
                </a:cubicBezTo>
                <a:cubicBezTo>
                  <a:pt x="2760437" y="1295032"/>
                  <a:pt x="2748822" y="1294104"/>
                  <a:pt x="2737510" y="1291590"/>
                </a:cubicBezTo>
                <a:cubicBezTo>
                  <a:pt x="2731629" y="1290283"/>
                  <a:pt x="2726379" y="1286219"/>
                  <a:pt x="2720365" y="1285875"/>
                </a:cubicBezTo>
                <a:cubicBezTo>
                  <a:pt x="2551040" y="1276199"/>
                  <a:pt x="2589391" y="1274393"/>
                  <a:pt x="2486050" y="1285875"/>
                </a:cubicBezTo>
                <a:cubicBezTo>
                  <a:pt x="2396515" y="1287780"/>
                  <a:pt x="2307000" y="1291590"/>
                  <a:pt x="2217445" y="1291590"/>
                </a:cubicBezTo>
                <a:cubicBezTo>
                  <a:pt x="2202086" y="1291590"/>
                  <a:pt x="2187047" y="1286932"/>
                  <a:pt x="2171725" y="1285875"/>
                </a:cubicBezTo>
                <a:cubicBezTo>
                  <a:pt x="2131770" y="1283119"/>
                  <a:pt x="2091715" y="1282065"/>
                  <a:pt x="2051710" y="1280160"/>
                </a:cubicBezTo>
                <a:cubicBezTo>
                  <a:pt x="2032259" y="1282939"/>
                  <a:pt x="2018232" y="1284921"/>
                  <a:pt x="2008385" y="1286297"/>
                </a:cubicBezTo>
                <a:lnTo>
                  <a:pt x="2002942" y="1287043"/>
                </a:lnTo>
                <a:lnTo>
                  <a:pt x="1998976" y="1287475"/>
                </a:lnTo>
                <a:cubicBezTo>
                  <a:pt x="1990933" y="1288558"/>
                  <a:pt x="1984665" y="1289508"/>
                  <a:pt x="1990134" y="1288798"/>
                </a:cubicBezTo>
                <a:lnTo>
                  <a:pt x="2002942" y="1287043"/>
                </a:lnTo>
                <a:lnTo>
                  <a:pt x="2018468" y="1285352"/>
                </a:lnTo>
                <a:cubicBezTo>
                  <a:pt x="2020100" y="1285529"/>
                  <a:pt x="2013546" y="1287099"/>
                  <a:pt x="1988845" y="1291590"/>
                </a:cubicBezTo>
                <a:cubicBezTo>
                  <a:pt x="1975592" y="1294000"/>
                  <a:pt x="1962175" y="1295400"/>
                  <a:pt x="1948840" y="1297305"/>
                </a:cubicBezTo>
                <a:cubicBezTo>
                  <a:pt x="1929608" y="1300052"/>
                  <a:pt x="1910785" y="1305155"/>
                  <a:pt x="1891690" y="1308735"/>
                </a:cubicBezTo>
                <a:cubicBezTo>
                  <a:pt x="1880301" y="1310870"/>
                  <a:pt x="1868801" y="1312377"/>
                  <a:pt x="1857400" y="1314450"/>
                </a:cubicBezTo>
                <a:cubicBezTo>
                  <a:pt x="1850371" y="1315728"/>
                  <a:pt x="1814598" y="1322642"/>
                  <a:pt x="1805965" y="1325880"/>
                </a:cubicBezTo>
                <a:cubicBezTo>
                  <a:pt x="1797988" y="1328871"/>
                  <a:pt x="1791615" y="1336905"/>
                  <a:pt x="1783105" y="1337310"/>
                </a:cubicBezTo>
                <a:cubicBezTo>
                  <a:pt x="1670821" y="1342657"/>
                  <a:pt x="1558315" y="1341120"/>
                  <a:pt x="1445920" y="1343025"/>
                </a:cubicBezTo>
                <a:lnTo>
                  <a:pt x="1331620" y="1337310"/>
                </a:lnTo>
                <a:cubicBezTo>
                  <a:pt x="1301128" y="1335616"/>
                  <a:pt x="1270719" y="1331595"/>
                  <a:pt x="1240180" y="1331595"/>
                </a:cubicBezTo>
                <a:cubicBezTo>
                  <a:pt x="1202032" y="1331595"/>
                  <a:pt x="1163980" y="1335405"/>
                  <a:pt x="1125880" y="1337310"/>
                </a:cubicBezTo>
                <a:cubicBezTo>
                  <a:pt x="1118260" y="1335405"/>
                  <a:pt x="1110572" y="1333753"/>
                  <a:pt x="1103020" y="1331595"/>
                </a:cubicBezTo>
                <a:cubicBezTo>
                  <a:pt x="1097228" y="1329940"/>
                  <a:pt x="1091719" y="1327341"/>
                  <a:pt x="1085875" y="1325880"/>
                </a:cubicBezTo>
                <a:cubicBezTo>
                  <a:pt x="1076451" y="1323524"/>
                  <a:pt x="1066724" y="1322521"/>
                  <a:pt x="1057300" y="1320165"/>
                </a:cubicBezTo>
                <a:cubicBezTo>
                  <a:pt x="1043845" y="1316801"/>
                  <a:pt x="1030675" y="1312384"/>
                  <a:pt x="1017295" y="1308735"/>
                </a:cubicBezTo>
                <a:cubicBezTo>
                  <a:pt x="1009717" y="1306668"/>
                  <a:pt x="1001987" y="1305178"/>
                  <a:pt x="994435" y="1303020"/>
                </a:cubicBezTo>
                <a:cubicBezTo>
                  <a:pt x="988643" y="1301365"/>
                  <a:pt x="983082" y="1298960"/>
                  <a:pt x="977290" y="1297305"/>
                </a:cubicBezTo>
                <a:cubicBezTo>
                  <a:pt x="969738" y="1295147"/>
                  <a:pt x="961881" y="1294074"/>
                  <a:pt x="954430" y="1291590"/>
                </a:cubicBezTo>
                <a:cubicBezTo>
                  <a:pt x="944698" y="1288346"/>
                  <a:pt x="935380" y="1283970"/>
                  <a:pt x="925855" y="1280160"/>
                </a:cubicBezTo>
                <a:cubicBezTo>
                  <a:pt x="925322" y="1280101"/>
                  <a:pt x="832627" y="1270039"/>
                  <a:pt x="828700" y="1268730"/>
                </a:cubicBezTo>
                <a:cubicBezTo>
                  <a:pt x="819664" y="1265718"/>
                  <a:pt x="814684" y="1255122"/>
                  <a:pt x="805840" y="1251585"/>
                </a:cubicBezTo>
                <a:cubicBezTo>
                  <a:pt x="795081" y="1247281"/>
                  <a:pt x="782862" y="1248384"/>
                  <a:pt x="771550" y="1245870"/>
                </a:cubicBezTo>
                <a:cubicBezTo>
                  <a:pt x="765669" y="1244563"/>
                  <a:pt x="760120" y="1242060"/>
                  <a:pt x="754405" y="1240155"/>
                </a:cubicBezTo>
                <a:cubicBezTo>
                  <a:pt x="735355" y="1238250"/>
                  <a:pt x="716232" y="1236970"/>
                  <a:pt x="697255" y="1234440"/>
                </a:cubicBezTo>
                <a:cubicBezTo>
                  <a:pt x="652117" y="1228422"/>
                  <a:pt x="684504" y="1231252"/>
                  <a:pt x="651535" y="1223010"/>
                </a:cubicBezTo>
                <a:cubicBezTo>
                  <a:pt x="611988" y="1213123"/>
                  <a:pt x="634038" y="1224681"/>
                  <a:pt x="605815" y="1205865"/>
                </a:cubicBezTo>
                <a:cubicBezTo>
                  <a:pt x="596290" y="1203960"/>
                  <a:pt x="586664" y="1202506"/>
                  <a:pt x="577240" y="1200150"/>
                </a:cubicBezTo>
                <a:cubicBezTo>
                  <a:pt x="571396" y="1198689"/>
                  <a:pt x="565976" y="1195742"/>
                  <a:pt x="560095" y="1194435"/>
                </a:cubicBezTo>
                <a:cubicBezTo>
                  <a:pt x="548783" y="1191921"/>
                  <a:pt x="536904" y="1192050"/>
                  <a:pt x="525805" y="1188720"/>
                </a:cubicBezTo>
                <a:cubicBezTo>
                  <a:pt x="517645" y="1186272"/>
                  <a:pt x="510776" y="1180646"/>
                  <a:pt x="502945" y="1177290"/>
                </a:cubicBezTo>
                <a:cubicBezTo>
                  <a:pt x="497408" y="1174917"/>
                  <a:pt x="491188" y="1174269"/>
                  <a:pt x="485800" y="1171575"/>
                </a:cubicBezTo>
                <a:cubicBezTo>
                  <a:pt x="469887" y="1163618"/>
                  <a:pt x="464149" y="1155639"/>
                  <a:pt x="451510" y="1143000"/>
                </a:cubicBezTo>
                <a:cubicBezTo>
                  <a:pt x="451510" y="1143000"/>
                  <a:pt x="427752" y="1137421"/>
                  <a:pt x="417220" y="1131570"/>
                </a:cubicBezTo>
                <a:cubicBezTo>
                  <a:pt x="410155" y="1127645"/>
                  <a:pt x="405790" y="1120140"/>
                  <a:pt x="400075" y="1114425"/>
                </a:cubicBezTo>
                <a:cubicBezTo>
                  <a:pt x="369374" y="1106750"/>
                  <a:pt x="382769" y="1114264"/>
                  <a:pt x="360070" y="1091565"/>
                </a:cubicBezTo>
                <a:cubicBezTo>
                  <a:pt x="350356" y="1081851"/>
                  <a:pt x="337788" y="1075376"/>
                  <a:pt x="325780" y="1068705"/>
                </a:cubicBezTo>
                <a:cubicBezTo>
                  <a:pt x="320514" y="1065779"/>
                  <a:pt x="313339" y="1066753"/>
                  <a:pt x="308635" y="1062990"/>
                </a:cubicBezTo>
                <a:cubicBezTo>
                  <a:pt x="303272" y="1058699"/>
                  <a:pt x="301602" y="1051122"/>
                  <a:pt x="297205" y="1045845"/>
                </a:cubicBezTo>
                <a:cubicBezTo>
                  <a:pt x="292031" y="1039636"/>
                  <a:pt x="285234" y="1034909"/>
                  <a:pt x="280060" y="1028700"/>
                </a:cubicBezTo>
                <a:cubicBezTo>
                  <a:pt x="267750" y="1013928"/>
                  <a:pt x="268643" y="1011593"/>
                  <a:pt x="262915" y="994410"/>
                </a:cubicBezTo>
                <a:cubicBezTo>
                  <a:pt x="257200" y="990600"/>
                  <a:pt x="250061" y="988343"/>
                  <a:pt x="245770" y="982980"/>
                </a:cubicBezTo>
                <a:cubicBezTo>
                  <a:pt x="242007" y="978276"/>
                  <a:pt x="241960" y="971550"/>
                  <a:pt x="240055" y="965835"/>
                </a:cubicBezTo>
                <a:cubicBezTo>
                  <a:pt x="234667" y="949671"/>
                  <a:pt x="225354" y="935073"/>
                  <a:pt x="217195" y="920115"/>
                </a:cubicBezTo>
                <a:cubicBezTo>
                  <a:pt x="213906" y="914085"/>
                  <a:pt x="208837" y="909113"/>
                  <a:pt x="205765" y="902970"/>
                </a:cubicBezTo>
                <a:cubicBezTo>
                  <a:pt x="203071" y="897582"/>
                  <a:pt x="202165" y="891466"/>
                  <a:pt x="200050" y="885825"/>
                </a:cubicBezTo>
                <a:cubicBezTo>
                  <a:pt x="196448" y="876219"/>
                  <a:pt x="193208" y="866426"/>
                  <a:pt x="188620" y="857250"/>
                </a:cubicBezTo>
                <a:cubicBezTo>
                  <a:pt x="174175" y="828359"/>
                  <a:pt x="178166" y="850898"/>
                  <a:pt x="160045" y="817245"/>
                </a:cubicBezTo>
                <a:cubicBezTo>
                  <a:pt x="151150" y="800726"/>
                  <a:pt x="144805" y="782955"/>
                  <a:pt x="137185" y="765810"/>
                </a:cubicBezTo>
                <a:cubicBezTo>
                  <a:pt x="139090" y="782955"/>
                  <a:pt x="151685" y="836441"/>
                  <a:pt x="148615" y="868680"/>
                </a:cubicBezTo>
                <a:cubicBezTo>
                  <a:pt x="147807" y="877161"/>
                  <a:pt x="144941" y="888015"/>
                  <a:pt x="137185" y="891540"/>
                </a:cubicBezTo>
                <a:cubicBezTo>
                  <a:pt x="121481" y="898678"/>
                  <a:pt x="102895" y="895350"/>
                  <a:pt x="85750" y="897255"/>
                </a:cubicBezTo>
                <a:cubicBezTo>
                  <a:pt x="78130" y="891540"/>
                  <a:pt x="70967" y="885158"/>
                  <a:pt x="62890" y="880110"/>
                </a:cubicBezTo>
                <a:cubicBezTo>
                  <a:pt x="45461" y="869217"/>
                  <a:pt x="31248" y="868429"/>
                  <a:pt x="17170" y="851535"/>
                </a:cubicBezTo>
                <a:cubicBezTo>
                  <a:pt x="13313" y="846907"/>
                  <a:pt x="12120" y="840377"/>
                  <a:pt x="11455" y="834390"/>
                </a:cubicBezTo>
                <a:cubicBezTo>
                  <a:pt x="6389" y="788792"/>
                  <a:pt x="1553" y="743083"/>
                  <a:pt x="25" y="697230"/>
                </a:cubicBezTo>
                <a:cubicBezTo>
                  <a:pt x="-361" y="685649"/>
                  <a:pt x="3835" y="674370"/>
                  <a:pt x="5740" y="662940"/>
                </a:cubicBezTo>
                <a:cubicBezTo>
                  <a:pt x="9550" y="655320"/>
                  <a:pt x="14179" y="648057"/>
                  <a:pt x="17170" y="640080"/>
                </a:cubicBezTo>
                <a:cubicBezTo>
                  <a:pt x="22663" y="625431"/>
                  <a:pt x="21692" y="613891"/>
                  <a:pt x="28600" y="600075"/>
                </a:cubicBezTo>
                <a:cubicBezTo>
                  <a:pt x="31672" y="593932"/>
                  <a:pt x="36622" y="588894"/>
                  <a:pt x="40030" y="582930"/>
                </a:cubicBezTo>
                <a:cubicBezTo>
                  <a:pt x="44257" y="575533"/>
                  <a:pt x="47323" y="567517"/>
                  <a:pt x="51460" y="560070"/>
                </a:cubicBezTo>
                <a:cubicBezTo>
                  <a:pt x="73954" y="519581"/>
                  <a:pt x="63872" y="545693"/>
                  <a:pt x="74320" y="514350"/>
                </a:cubicBezTo>
                <a:cubicBezTo>
                  <a:pt x="80035" y="506730"/>
                  <a:pt x="85193" y="498658"/>
                  <a:pt x="91465" y="491490"/>
                </a:cubicBezTo>
                <a:cubicBezTo>
                  <a:pt x="102401" y="478991"/>
                  <a:pt x="116054" y="464908"/>
                  <a:pt x="131470" y="457200"/>
                </a:cubicBezTo>
                <a:cubicBezTo>
                  <a:pt x="136858" y="454506"/>
                  <a:pt x="142974" y="453600"/>
                  <a:pt x="148615" y="451485"/>
                </a:cubicBezTo>
                <a:cubicBezTo>
                  <a:pt x="158221" y="447883"/>
                  <a:pt x="167159" y="442205"/>
                  <a:pt x="177190" y="440055"/>
                </a:cubicBezTo>
                <a:cubicBezTo>
                  <a:pt x="248739" y="424723"/>
                  <a:pt x="208981" y="447436"/>
                  <a:pt x="245770" y="422910"/>
                </a:cubicBezTo>
                <a:cubicBezTo>
                  <a:pt x="293347" y="414980"/>
                  <a:pt x="268589" y="418834"/>
                  <a:pt x="320065" y="411480"/>
                </a:cubicBezTo>
                <a:cubicBezTo>
                  <a:pt x="353000" y="406775"/>
                  <a:pt x="385231" y="397760"/>
                  <a:pt x="417220" y="388620"/>
                </a:cubicBezTo>
                <a:cubicBezTo>
                  <a:pt x="425412" y="386280"/>
                  <a:pt x="432460" y="381000"/>
                  <a:pt x="440080" y="377190"/>
                </a:cubicBezTo>
                <a:cubicBezTo>
                  <a:pt x="468857" y="372394"/>
                  <a:pt x="491609" y="369539"/>
                  <a:pt x="520090" y="360045"/>
                </a:cubicBezTo>
                <a:cubicBezTo>
                  <a:pt x="528172" y="357351"/>
                  <a:pt x="534973" y="351606"/>
                  <a:pt x="542950" y="348615"/>
                </a:cubicBezTo>
                <a:cubicBezTo>
                  <a:pt x="550304" y="345857"/>
                  <a:pt x="558591" y="345994"/>
                  <a:pt x="565810" y="342900"/>
                </a:cubicBezTo>
                <a:cubicBezTo>
                  <a:pt x="572123" y="340194"/>
                  <a:pt x="577240" y="335280"/>
                  <a:pt x="582955" y="331470"/>
                </a:cubicBezTo>
                <a:cubicBezTo>
                  <a:pt x="587967" y="328128"/>
                  <a:pt x="594385" y="327660"/>
                  <a:pt x="600100" y="325755"/>
                </a:cubicBezTo>
                <a:cubicBezTo>
                  <a:pt x="605597" y="323923"/>
                  <a:pt x="656007" y="307865"/>
                  <a:pt x="662965" y="302895"/>
                </a:cubicBezTo>
                <a:cubicBezTo>
                  <a:pt x="668554" y="298903"/>
                  <a:pt x="670585" y="291465"/>
                  <a:pt x="674395" y="285750"/>
                </a:cubicBezTo>
                <a:lnTo>
                  <a:pt x="691540" y="280035"/>
                </a:lnTo>
                <a:cubicBezTo>
                  <a:pt x="698056" y="277863"/>
                  <a:pt x="702970" y="272415"/>
                  <a:pt x="708685" y="268605"/>
                </a:cubicBezTo>
                <a:cubicBezTo>
                  <a:pt x="747987" y="242403"/>
                  <a:pt x="729943" y="250089"/>
                  <a:pt x="760120" y="240030"/>
                </a:cubicBezTo>
                <a:cubicBezTo>
                  <a:pt x="773455" y="238125"/>
                  <a:pt x="786916" y="236957"/>
                  <a:pt x="800125" y="234315"/>
                </a:cubicBezTo>
                <a:cubicBezTo>
                  <a:pt x="817026" y="230935"/>
                  <a:pt x="819966" y="226803"/>
                  <a:pt x="834415" y="217170"/>
                </a:cubicBezTo>
                <a:cubicBezTo>
                  <a:pt x="845845" y="209550"/>
                  <a:pt x="856697" y="200981"/>
                  <a:pt x="868705" y="194310"/>
                </a:cubicBezTo>
                <a:cubicBezTo>
                  <a:pt x="873971" y="191384"/>
                  <a:pt x="880038" y="190180"/>
                  <a:pt x="885850" y="188595"/>
                </a:cubicBezTo>
                <a:cubicBezTo>
                  <a:pt x="901006" y="184462"/>
                  <a:pt x="916414" y="181298"/>
                  <a:pt x="931570" y="177165"/>
                </a:cubicBezTo>
                <a:cubicBezTo>
                  <a:pt x="937382" y="175580"/>
                  <a:pt x="944011" y="175213"/>
                  <a:pt x="948715" y="171450"/>
                </a:cubicBezTo>
                <a:cubicBezTo>
                  <a:pt x="954078" y="167159"/>
                  <a:pt x="956335" y="160020"/>
                  <a:pt x="960145" y="154305"/>
                </a:cubicBezTo>
                <a:cubicBezTo>
                  <a:pt x="1003239" y="139940"/>
                  <a:pt x="950120" y="159317"/>
                  <a:pt x="994435" y="137160"/>
                </a:cubicBezTo>
                <a:cubicBezTo>
                  <a:pt x="999823" y="134466"/>
                  <a:pt x="1006568" y="134787"/>
                  <a:pt x="1011580" y="131445"/>
                </a:cubicBezTo>
                <a:cubicBezTo>
                  <a:pt x="1018305" y="126962"/>
                  <a:pt x="1022516" y="119474"/>
                  <a:pt x="1028725" y="114300"/>
                </a:cubicBezTo>
                <a:cubicBezTo>
                  <a:pt x="1034002" y="109903"/>
                  <a:pt x="1041579" y="108233"/>
                  <a:pt x="1045870" y="102870"/>
                </a:cubicBezTo>
                <a:cubicBezTo>
                  <a:pt x="1049633" y="98166"/>
                  <a:pt x="1048891" y="91113"/>
                  <a:pt x="1051585" y="85725"/>
                </a:cubicBezTo>
                <a:cubicBezTo>
                  <a:pt x="1054657" y="79582"/>
                  <a:pt x="1059205" y="74295"/>
                  <a:pt x="1063015" y="68580"/>
                </a:cubicBezTo>
                <a:cubicBezTo>
                  <a:pt x="1068730" y="66675"/>
                  <a:pt x="1074316" y="64326"/>
                  <a:pt x="1080160" y="62865"/>
                </a:cubicBezTo>
                <a:cubicBezTo>
                  <a:pt x="1102445" y="57294"/>
                  <a:pt x="1126159" y="54661"/>
                  <a:pt x="1148740" y="51435"/>
                </a:cubicBezTo>
                <a:cubicBezTo>
                  <a:pt x="1268755" y="49530"/>
                  <a:pt x="1388808" y="49301"/>
                  <a:pt x="1508785" y="45720"/>
                </a:cubicBezTo>
                <a:cubicBezTo>
                  <a:pt x="1516636" y="45486"/>
                  <a:pt x="1523917" y="41410"/>
                  <a:pt x="1531645" y="40005"/>
                </a:cubicBezTo>
                <a:cubicBezTo>
                  <a:pt x="1544898" y="37595"/>
                  <a:pt x="1558315" y="36195"/>
                  <a:pt x="1571650" y="34290"/>
                </a:cubicBezTo>
                <a:lnTo>
                  <a:pt x="2314600" y="28575"/>
                </a:lnTo>
                <a:lnTo>
                  <a:pt x="2560345" y="22860"/>
                </a:lnTo>
                <a:lnTo>
                  <a:pt x="3103270" y="11430"/>
                </a:lnTo>
                <a:cubicBezTo>
                  <a:pt x="3129998" y="10694"/>
                  <a:pt x="3156552" y="6437"/>
                  <a:pt x="3183280" y="5715"/>
                </a:cubicBezTo>
                <a:close/>
              </a:path>
            </a:pathLst>
          </a:custGeom>
          <a:solidFill>
            <a:schemeClr val="accent4"/>
          </a:solidFill>
          <a:ln w="3175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BF328E-014C-5D10-5F47-4F8D7704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Louvain: Modularity 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D92A3-2242-6E04-032A-415F7AA0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C724F6-B50D-7C87-7999-E76DB6639E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98" b="1093"/>
          <a:stretch/>
        </p:blipFill>
        <p:spPr>
          <a:xfrm>
            <a:off x="204653" y="1591588"/>
            <a:ext cx="8733607" cy="4434600"/>
          </a:xfrm>
          <a:custGeom>
            <a:avLst/>
            <a:gdLst>
              <a:gd name="connsiteX0" fmla="*/ 12387 w 8733607"/>
              <a:gd name="connsiteY0" fmla="*/ 0 h 4434600"/>
              <a:gd name="connsiteX1" fmla="*/ 6602800 w 8733607"/>
              <a:gd name="connsiteY1" fmla="*/ 0 h 4434600"/>
              <a:gd name="connsiteX2" fmla="*/ 6700800 w 8733607"/>
              <a:gd name="connsiteY2" fmla="*/ 21000 h 4434600"/>
              <a:gd name="connsiteX3" fmla="*/ 6744000 w 8733607"/>
              <a:gd name="connsiteY3" fmla="*/ 28200 h 4434600"/>
              <a:gd name="connsiteX4" fmla="*/ 6801600 w 8733607"/>
              <a:gd name="connsiteY4" fmla="*/ 49800 h 4434600"/>
              <a:gd name="connsiteX5" fmla="*/ 6938400 w 8733607"/>
              <a:gd name="connsiteY5" fmla="*/ 85800 h 4434600"/>
              <a:gd name="connsiteX6" fmla="*/ 6996000 w 8733607"/>
              <a:gd name="connsiteY6" fmla="*/ 93000 h 4434600"/>
              <a:gd name="connsiteX7" fmla="*/ 7089600 w 8733607"/>
              <a:gd name="connsiteY7" fmla="*/ 121800 h 4434600"/>
              <a:gd name="connsiteX8" fmla="*/ 7161600 w 8733607"/>
              <a:gd name="connsiteY8" fmla="*/ 143400 h 4434600"/>
              <a:gd name="connsiteX9" fmla="*/ 7204800 w 8733607"/>
              <a:gd name="connsiteY9" fmla="*/ 150600 h 4434600"/>
              <a:gd name="connsiteX10" fmla="*/ 7226400 w 8733607"/>
              <a:gd name="connsiteY10" fmla="*/ 157800 h 4434600"/>
              <a:gd name="connsiteX11" fmla="*/ 7284000 w 8733607"/>
              <a:gd name="connsiteY11" fmla="*/ 172200 h 4434600"/>
              <a:gd name="connsiteX12" fmla="*/ 7327200 w 8733607"/>
              <a:gd name="connsiteY12" fmla="*/ 186600 h 4434600"/>
              <a:gd name="connsiteX13" fmla="*/ 7392000 w 8733607"/>
              <a:gd name="connsiteY13" fmla="*/ 201000 h 4434600"/>
              <a:gd name="connsiteX14" fmla="*/ 7435200 w 8733607"/>
              <a:gd name="connsiteY14" fmla="*/ 222600 h 4434600"/>
              <a:gd name="connsiteX15" fmla="*/ 7485600 w 8733607"/>
              <a:gd name="connsiteY15" fmla="*/ 237000 h 4434600"/>
              <a:gd name="connsiteX16" fmla="*/ 7514400 w 8733607"/>
              <a:gd name="connsiteY16" fmla="*/ 244200 h 4434600"/>
              <a:gd name="connsiteX17" fmla="*/ 7536000 w 8733607"/>
              <a:gd name="connsiteY17" fmla="*/ 258600 h 4434600"/>
              <a:gd name="connsiteX18" fmla="*/ 7564800 w 8733607"/>
              <a:gd name="connsiteY18" fmla="*/ 265800 h 4434600"/>
              <a:gd name="connsiteX19" fmla="*/ 7593600 w 8733607"/>
              <a:gd name="connsiteY19" fmla="*/ 280200 h 4434600"/>
              <a:gd name="connsiteX20" fmla="*/ 7644000 w 8733607"/>
              <a:gd name="connsiteY20" fmla="*/ 287400 h 4434600"/>
              <a:gd name="connsiteX21" fmla="*/ 7680000 w 8733607"/>
              <a:gd name="connsiteY21" fmla="*/ 301800 h 4434600"/>
              <a:gd name="connsiteX22" fmla="*/ 7759200 w 8733607"/>
              <a:gd name="connsiteY22" fmla="*/ 337800 h 4434600"/>
              <a:gd name="connsiteX23" fmla="*/ 7788000 w 8733607"/>
              <a:gd name="connsiteY23" fmla="*/ 345000 h 4434600"/>
              <a:gd name="connsiteX24" fmla="*/ 7824000 w 8733607"/>
              <a:gd name="connsiteY24" fmla="*/ 359400 h 4434600"/>
              <a:gd name="connsiteX25" fmla="*/ 7860000 w 8733607"/>
              <a:gd name="connsiteY25" fmla="*/ 366600 h 4434600"/>
              <a:gd name="connsiteX26" fmla="*/ 7910400 w 8733607"/>
              <a:gd name="connsiteY26" fmla="*/ 395400 h 4434600"/>
              <a:gd name="connsiteX27" fmla="*/ 7968000 w 8733607"/>
              <a:gd name="connsiteY27" fmla="*/ 424200 h 4434600"/>
              <a:gd name="connsiteX28" fmla="*/ 7989600 w 8733607"/>
              <a:gd name="connsiteY28" fmla="*/ 438600 h 4434600"/>
              <a:gd name="connsiteX29" fmla="*/ 8011200 w 8733607"/>
              <a:gd name="connsiteY29" fmla="*/ 460200 h 4434600"/>
              <a:gd name="connsiteX30" fmla="*/ 8040000 w 8733607"/>
              <a:gd name="connsiteY30" fmla="*/ 467400 h 4434600"/>
              <a:gd name="connsiteX31" fmla="*/ 8068800 w 8733607"/>
              <a:gd name="connsiteY31" fmla="*/ 489000 h 4434600"/>
              <a:gd name="connsiteX32" fmla="*/ 8148000 w 8733607"/>
              <a:gd name="connsiteY32" fmla="*/ 517800 h 4434600"/>
              <a:gd name="connsiteX33" fmla="*/ 8191200 w 8733607"/>
              <a:gd name="connsiteY33" fmla="*/ 546600 h 4434600"/>
              <a:gd name="connsiteX34" fmla="*/ 8227200 w 8733607"/>
              <a:gd name="connsiteY34" fmla="*/ 568200 h 4434600"/>
              <a:gd name="connsiteX35" fmla="*/ 8313600 w 8733607"/>
              <a:gd name="connsiteY35" fmla="*/ 611400 h 4434600"/>
              <a:gd name="connsiteX36" fmla="*/ 8407200 w 8733607"/>
              <a:gd name="connsiteY36" fmla="*/ 654600 h 4434600"/>
              <a:gd name="connsiteX37" fmla="*/ 8479200 w 8733607"/>
              <a:gd name="connsiteY37" fmla="*/ 697800 h 4434600"/>
              <a:gd name="connsiteX38" fmla="*/ 8515200 w 8733607"/>
              <a:gd name="connsiteY38" fmla="*/ 733800 h 4434600"/>
              <a:gd name="connsiteX39" fmla="*/ 8587200 w 8733607"/>
              <a:gd name="connsiteY39" fmla="*/ 777000 h 4434600"/>
              <a:gd name="connsiteX40" fmla="*/ 8608800 w 8733607"/>
              <a:gd name="connsiteY40" fmla="*/ 813000 h 4434600"/>
              <a:gd name="connsiteX41" fmla="*/ 8623200 w 8733607"/>
              <a:gd name="connsiteY41" fmla="*/ 841800 h 4434600"/>
              <a:gd name="connsiteX42" fmla="*/ 8637600 w 8733607"/>
              <a:gd name="connsiteY42" fmla="*/ 892200 h 4434600"/>
              <a:gd name="connsiteX43" fmla="*/ 8644800 w 8733607"/>
              <a:gd name="connsiteY43" fmla="*/ 942600 h 4434600"/>
              <a:gd name="connsiteX44" fmla="*/ 8659200 w 8733607"/>
              <a:gd name="connsiteY44" fmla="*/ 993000 h 4434600"/>
              <a:gd name="connsiteX45" fmla="*/ 8688000 w 8733607"/>
              <a:gd name="connsiteY45" fmla="*/ 1086600 h 4434600"/>
              <a:gd name="connsiteX46" fmla="*/ 8702400 w 8733607"/>
              <a:gd name="connsiteY46" fmla="*/ 1180200 h 4434600"/>
              <a:gd name="connsiteX47" fmla="*/ 8709600 w 8733607"/>
              <a:gd name="connsiteY47" fmla="*/ 1209000 h 4434600"/>
              <a:gd name="connsiteX48" fmla="*/ 8724000 w 8733607"/>
              <a:gd name="connsiteY48" fmla="*/ 1230600 h 4434600"/>
              <a:gd name="connsiteX49" fmla="*/ 8731200 w 8733607"/>
              <a:gd name="connsiteY49" fmla="*/ 1281000 h 4434600"/>
              <a:gd name="connsiteX50" fmla="*/ 8733607 w 8733607"/>
              <a:gd name="connsiteY50" fmla="*/ 1295442 h 4434600"/>
              <a:gd name="connsiteX51" fmla="*/ 8733607 w 8733607"/>
              <a:gd name="connsiteY51" fmla="*/ 4156033 h 4434600"/>
              <a:gd name="connsiteX52" fmla="*/ 8704738 w 8733607"/>
              <a:gd name="connsiteY52" fmla="*/ 4169479 h 4434600"/>
              <a:gd name="connsiteX53" fmla="*/ 8673600 w 8733607"/>
              <a:gd name="connsiteY53" fmla="*/ 4197000 h 4434600"/>
              <a:gd name="connsiteX54" fmla="*/ 8601600 w 8733607"/>
              <a:gd name="connsiteY54" fmla="*/ 4218600 h 4434600"/>
              <a:gd name="connsiteX55" fmla="*/ 8572800 w 8733607"/>
              <a:gd name="connsiteY55" fmla="*/ 4240200 h 4434600"/>
              <a:gd name="connsiteX56" fmla="*/ 8508000 w 8733607"/>
              <a:gd name="connsiteY56" fmla="*/ 4269000 h 4434600"/>
              <a:gd name="connsiteX57" fmla="*/ 8407200 w 8733607"/>
              <a:gd name="connsiteY57" fmla="*/ 4305000 h 4434600"/>
              <a:gd name="connsiteX58" fmla="*/ 8313600 w 8733607"/>
              <a:gd name="connsiteY58" fmla="*/ 4348200 h 4434600"/>
              <a:gd name="connsiteX59" fmla="*/ 8198400 w 8733607"/>
              <a:gd name="connsiteY59" fmla="*/ 4377000 h 4434600"/>
              <a:gd name="connsiteX60" fmla="*/ 7888800 w 8733607"/>
              <a:gd name="connsiteY60" fmla="*/ 4391400 h 4434600"/>
              <a:gd name="connsiteX61" fmla="*/ 7788000 w 8733607"/>
              <a:gd name="connsiteY61" fmla="*/ 4398600 h 4434600"/>
              <a:gd name="connsiteX62" fmla="*/ 7759200 w 8733607"/>
              <a:gd name="connsiteY62" fmla="*/ 4413000 h 4434600"/>
              <a:gd name="connsiteX63" fmla="*/ 7694400 w 8733607"/>
              <a:gd name="connsiteY63" fmla="*/ 4420200 h 4434600"/>
              <a:gd name="connsiteX64" fmla="*/ 7420800 w 8733607"/>
              <a:gd name="connsiteY64" fmla="*/ 4434600 h 4434600"/>
              <a:gd name="connsiteX65" fmla="*/ 7377600 w 8733607"/>
              <a:gd name="connsiteY65" fmla="*/ 4420200 h 4434600"/>
              <a:gd name="connsiteX66" fmla="*/ 7219200 w 8733607"/>
              <a:gd name="connsiteY66" fmla="*/ 4384200 h 4434600"/>
              <a:gd name="connsiteX67" fmla="*/ 7161600 w 8733607"/>
              <a:gd name="connsiteY67" fmla="*/ 4362600 h 4434600"/>
              <a:gd name="connsiteX68" fmla="*/ 7060800 w 8733607"/>
              <a:gd name="connsiteY68" fmla="*/ 4341000 h 4434600"/>
              <a:gd name="connsiteX69" fmla="*/ 6974400 w 8733607"/>
              <a:gd name="connsiteY69" fmla="*/ 4305000 h 4434600"/>
              <a:gd name="connsiteX70" fmla="*/ 6866400 w 8733607"/>
              <a:gd name="connsiteY70" fmla="*/ 4261800 h 4434600"/>
              <a:gd name="connsiteX71" fmla="*/ 6830400 w 8733607"/>
              <a:gd name="connsiteY71" fmla="*/ 4254600 h 4434600"/>
              <a:gd name="connsiteX72" fmla="*/ 6758400 w 8733607"/>
              <a:gd name="connsiteY72" fmla="*/ 4204200 h 4434600"/>
              <a:gd name="connsiteX73" fmla="*/ 6722400 w 8733607"/>
              <a:gd name="connsiteY73" fmla="*/ 4182600 h 4434600"/>
              <a:gd name="connsiteX74" fmla="*/ 6679200 w 8733607"/>
              <a:gd name="connsiteY74" fmla="*/ 4175400 h 4434600"/>
              <a:gd name="connsiteX75" fmla="*/ 6650400 w 8733607"/>
              <a:gd name="connsiteY75" fmla="*/ 4153800 h 4434600"/>
              <a:gd name="connsiteX76" fmla="*/ 6614400 w 8733607"/>
              <a:gd name="connsiteY76" fmla="*/ 4132200 h 4434600"/>
              <a:gd name="connsiteX77" fmla="*/ 6564000 w 8733607"/>
              <a:gd name="connsiteY77" fmla="*/ 4110600 h 4434600"/>
              <a:gd name="connsiteX78" fmla="*/ 6520800 w 8733607"/>
              <a:gd name="connsiteY78" fmla="*/ 4074600 h 4434600"/>
              <a:gd name="connsiteX79" fmla="*/ 6456000 w 8733607"/>
              <a:gd name="connsiteY79" fmla="*/ 4017000 h 4434600"/>
              <a:gd name="connsiteX80" fmla="*/ 6434400 w 8733607"/>
              <a:gd name="connsiteY80" fmla="*/ 4009800 h 4434600"/>
              <a:gd name="connsiteX81" fmla="*/ 6355200 w 8733607"/>
              <a:gd name="connsiteY81" fmla="*/ 3952200 h 4434600"/>
              <a:gd name="connsiteX82" fmla="*/ 6319200 w 8733607"/>
              <a:gd name="connsiteY82" fmla="*/ 3930600 h 4434600"/>
              <a:gd name="connsiteX83" fmla="*/ 6276000 w 8733607"/>
              <a:gd name="connsiteY83" fmla="*/ 3909000 h 4434600"/>
              <a:gd name="connsiteX84" fmla="*/ 6146400 w 8733607"/>
              <a:gd name="connsiteY84" fmla="*/ 3837000 h 4434600"/>
              <a:gd name="connsiteX85" fmla="*/ 6052800 w 8733607"/>
              <a:gd name="connsiteY85" fmla="*/ 3793800 h 4434600"/>
              <a:gd name="connsiteX86" fmla="*/ 6009600 w 8733607"/>
              <a:gd name="connsiteY86" fmla="*/ 3765000 h 4434600"/>
              <a:gd name="connsiteX87" fmla="*/ 5894400 w 8733607"/>
              <a:gd name="connsiteY87" fmla="*/ 3700200 h 4434600"/>
              <a:gd name="connsiteX88" fmla="*/ 5815200 w 8733607"/>
              <a:gd name="connsiteY88" fmla="*/ 3671400 h 4434600"/>
              <a:gd name="connsiteX89" fmla="*/ 5786400 w 8733607"/>
              <a:gd name="connsiteY89" fmla="*/ 3649800 h 4434600"/>
              <a:gd name="connsiteX90" fmla="*/ 5743200 w 8733607"/>
              <a:gd name="connsiteY90" fmla="*/ 3621000 h 4434600"/>
              <a:gd name="connsiteX91" fmla="*/ 5656800 w 8733607"/>
              <a:gd name="connsiteY91" fmla="*/ 3585000 h 4434600"/>
              <a:gd name="connsiteX92" fmla="*/ 5642400 w 8733607"/>
              <a:gd name="connsiteY92" fmla="*/ 3563400 h 4434600"/>
              <a:gd name="connsiteX93" fmla="*/ 5613600 w 8733607"/>
              <a:gd name="connsiteY93" fmla="*/ 3556200 h 4434600"/>
              <a:gd name="connsiteX94" fmla="*/ 5592000 w 8733607"/>
              <a:gd name="connsiteY94" fmla="*/ 3541800 h 4434600"/>
              <a:gd name="connsiteX95" fmla="*/ 5563200 w 8733607"/>
              <a:gd name="connsiteY95" fmla="*/ 3527400 h 4434600"/>
              <a:gd name="connsiteX96" fmla="*/ 5541600 w 8733607"/>
              <a:gd name="connsiteY96" fmla="*/ 3520200 h 4434600"/>
              <a:gd name="connsiteX97" fmla="*/ 5527200 w 8733607"/>
              <a:gd name="connsiteY97" fmla="*/ 3498600 h 4434600"/>
              <a:gd name="connsiteX98" fmla="*/ 5505600 w 8733607"/>
              <a:gd name="connsiteY98" fmla="*/ 3484200 h 4434600"/>
              <a:gd name="connsiteX99" fmla="*/ 5469600 w 8733607"/>
              <a:gd name="connsiteY99" fmla="*/ 3455400 h 4434600"/>
              <a:gd name="connsiteX100" fmla="*/ 5448000 w 8733607"/>
              <a:gd name="connsiteY100" fmla="*/ 3448200 h 4434600"/>
              <a:gd name="connsiteX101" fmla="*/ 5426400 w 8733607"/>
              <a:gd name="connsiteY101" fmla="*/ 3433800 h 4434600"/>
              <a:gd name="connsiteX102" fmla="*/ 5404800 w 8733607"/>
              <a:gd name="connsiteY102" fmla="*/ 3419400 h 4434600"/>
              <a:gd name="connsiteX103" fmla="*/ 5361600 w 8733607"/>
              <a:gd name="connsiteY103" fmla="*/ 3390600 h 4434600"/>
              <a:gd name="connsiteX104" fmla="*/ 5340000 w 8733607"/>
              <a:gd name="connsiteY104" fmla="*/ 3347400 h 4434600"/>
              <a:gd name="connsiteX105" fmla="*/ 5325600 w 8733607"/>
              <a:gd name="connsiteY105" fmla="*/ 3325800 h 4434600"/>
              <a:gd name="connsiteX106" fmla="*/ 5311200 w 8733607"/>
              <a:gd name="connsiteY106" fmla="*/ 3275400 h 4434600"/>
              <a:gd name="connsiteX107" fmla="*/ 5289600 w 8733607"/>
              <a:gd name="connsiteY107" fmla="*/ 3253800 h 4434600"/>
              <a:gd name="connsiteX108" fmla="*/ 5275200 w 8733607"/>
              <a:gd name="connsiteY108" fmla="*/ 3232200 h 4434600"/>
              <a:gd name="connsiteX109" fmla="*/ 5246400 w 8733607"/>
              <a:gd name="connsiteY109" fmla="*/ 3189000 h 4434600"/>
              <a:gd name="connsiteX110" fmla="*/ 5152800 w 8733607"/>
              <a:gd name="connsiteY110" fmla="*/ 3167400 h 4434600"/>
              <a:gd name="connsiteX111" fmla="*/ 5052000 w 8733607"/>
              <a:gd name="connsiteY111" fmla="*/ 3153000 h 4434600"/>
              <a:gd name="connsiteX112" fmla="*/ 4965600 w 8733607"/>
              <a:gd name="connsiteY112" fmla="*/ 3145800 h 4434600"/>
              <a:gd name="connsiteX113" fmla="*/ 4749600 w 8733607"/>
              <a:gd name="connsiteY113" fmla="*/ 3138600 h 4434600"/>
              <a:gd name="connsiteX114" fmla="*/ 4706400 w 8733607"/>
              <a:gd name="connsiteY114" fmla="*/ 3131400 h 4434600"/>
              <a:gd name="connsiteX115" fmla="*/ 4620000 w 8733607"/>
              <a:gd name="connsiteY115" fmla="*/ 3124200 h 4434600"/>
              <a:gd name="connsiteX116" fmla="*/ 4310400 w 8733607"/>
              <a:gd name="connsiteY116" fmla="*/ 3117000 h 4434600"/>
              <a:gd name="connsiteX117" fmla="*/ 4173600 w 8733607"/>
              <a:gd name="connsiteY117" fmla="*/ 3138600 h 4434600"/>
              <a:gd name="connsiteX118" fmla="*/ 4152000 w 8733607"/>
              <a:gd name="connsiteY118" fmla="*/ 3153000 h 4434600"/>
              <a:gd name="connsiteX119" fmla="*/ 4094400 w 8733607"/>
              <a:gd name="connsiteY119" fmla="*/ 3167400 h 4434600"/>
              <a:gd name="connsiteX120" fmla="*/ 4044000 w 8733607"/>
              <a:gd name="connsiteY120" fmla="*/ 3174600 h 4434600"/>
              <a:gd name="connsiteX121" fmla="*/ 3964800 w 8733607"/>
              <a:gd name="connsiteY121" fmla="*/ 3189000 h 4434600"/>
              <a:gd name="connsiteX122" fmla="*/ 3885600 w 8733607"/>
              <a:gd name="connsiteY122" fmla="*/ 3196200 h 4434600"/>
              <a:gd name="connsiteX123" fmla="*/ 3655200 w 8733607"/>
              <a:gd name="connsiteY123" fmla="*/ 3203400 h 4434600"/>
              <a:gd name="connsiteX124" fmla="*/ 3532800 w 8733607"/>
              <a:gd name="connsiteY124" fmla="*/ 3189000 h 4434600"/>
              <a:gd name="connsiteX125" fmla="*/ 3309600 w 8733607"/>
              <a:gd name="connsiteY125" fmla="*/ 3181800 h 4434600"/>
              <a:gd name="connsiteX126" fmla="*/ 3028800 w 8733607"/>
              <a:gd name="connsiteY126" fmla="*/ 3210600 h 4434600"/>
              <a:gd name="connsiteX127" fmla="*/ 2942400 w 8733607"/>
              <a:gd name="connsiteY127" fmla="*/ 3217800 h 4434600"/>
              <a:gd name="connsiteX128" fmla="*/ 2726400 w 8733607"/>
              <a:gd name="connsiteY128" fmla="*/ 3232200 h 4434600"/>
              <a:gd name="connsiteX129" fmla="*/ 2697600 w 8733607"/>
              <a:gd name="connsiteY129" fmla="*/ 3246600 h 4434600"/>
              <a:gd name="connsiteX130" fmla="*/ 2546400 w 8733607"/>
              <a:gd name="connsiteY130" fmla="*/ 3268200 h 4434600"/>
              <a:gd name="connsiteX131" fmla="*/ 2424000 w 8733607"/>
              <a:gd name="connsiteY131" fmla="*/ 3289800 h 4434600"/>
              <a:gd name="connsiteX132" fmla="*/ 2352000 w 8733607"/>
              <a:gd name="connsiteY132" fmla="*/ 3304200 h 4434600"/>
              <a:gd name="connsiteX133" fmla="*/ 2301600 w 8733607"/>
              <a:gd name="connsiteY133" fmla="*/ 3318600 h 4434600"/>
              <a:gd name="connsiteX134" fmla="*/ 2244000 w 8733607"/>
              <a:gd name="connsiteY134" fmla="*/ 3333000 h 4434600"/>
              <a:gd name="connsiteX135" fmla="*/ 2208000 w 8733607"/>
              <a:gd name="connsiteY135" fmla="*/ 3354600 h 4434600"/>
              <a:gd name="connsiteX136" fmla="*/ 2157600 w 8733607"/>
              <a:gd name="connsiteY136" fmla="*/ 3369000 h 4434600"/>
              <a:gd name="connsiteX137" fmla="*/ 2136000 w 8733607"/>
              <a:gd name="connsiteY137" fmla="*/ 3383400 h 4434600"/>
              <a:gd name="connsiteX138" fmla="*/ 2114400 w 8733607"/>
              <a:gd name="connsiteY138" fmla="*/ 3390600 h 4434600"/>
              <a:gd name="connsiteX139" fmla="*/ 2092800 w 8733607"/>
              <a:gd name="connsiteY139" fmla="*/ 3397800 h 4434600"/>
              <a:gd name="connsiteX140" fmla="*/ 2028000 w 8733607"/>
              <a:gd name="connsiteY140" fmla="*/ 3419400 h 4434600"/>
              <a:gd name="connsiteX141" fmla="*/ 2006400 w 8733607"/>
              <a:gd name="connsiteY141" fmla="*/ 3433800 h 4434600"/>
              <a:gd name="connsiteX142" fmla="*/ 1984800 w 8733607"/>
              <a:gd name="connsiteY142" fmla="*/ 3441000 h 4434600"/>
              <a:gd name="connsiteX143" fmla="*/ 1941600 w 8733607"/>
              <a:gd name="connsiteY143" fmla="*/ 3455400 h 4434600"/>
              <a:gd name="connsiteX144" fmla="*/ 1898400 w 8733607"/>
              <a:gd name="connsiteY144" fmla="*/ 3469800 h 4434600"/>
              <a:gd name="connsiteX145" fmla="*/ 1891200 w 8733607"/>
              <a:gd name="connsiteY145" fmla="*/ 3491400 h 4434600"/>
              <a:gd name="connsiteX146" fmla="*/ 1855200 w 8733607"/>
              <a:gd name="connsiteY146" fmla="*/ 3498600 h 4434600"/>
              <a:gd name="connsiteX147" fmla="*/ 1826400 w 8733607"/>
              <a:gd name="connsiteY147" fmla="*/ 3513000 h 4434600"/>
              <a:gd name="connsiteX148" fmla="*/ 1747200 w 8733607"/>
              <a:gd name="connsiteY148" fmla="*/ 3527400 h 4434600"/>
              <a:gd name="connsiteX149" fmla="*/ 1725600 w 8733607"/>
              <a:gd name="connsiteY149" fmla="*/ 3534600 h 4434600"/>
              <a:gd name="connsiteX150" fmla="*/ 1675200 w 8733607"/>
              <a:gd name="connsiteY150" fmla="*/ 3541800 h 4434600"/>
              <a:gd name="connsiteX151" fmla="*/ 1596000 w 8733607"/>
              <a:gd name="connsiteY151" fmla="*/ 3570600 h 4434600"/>
              <a:gd name="connsiteX152" fmla="*/ 1574400 w 8733607"/>
              <a:gd name="connsiteY152" fmla="*/ 3585000 h 4434600"/>
              <a:gd name="connsiteX153" fmla="*/ 1502400 w 8733607"/>
              <a:gd name="connsiteY153" fmla="*/ 3599400 h 4434600"/>
              <a:gd name="connsiteX154" fmla="*/ 1473600 w 8733607"/>
              <a:gd name="connsiteY154" fmla="*/ 3606600 h 4434600"/>
              <a:gd name="connsiteX155" fmla="*/ 1437600 w 8733607"/>
              <a:gd name="connsiteY155" fmla="*/ 3613800 h 4434600"/>
              <a:gd name="connsiteX156" fmla="*/ 1416000 w 8733607"/>
              <a:gd name="connsiteY156" fmla="*/ 3628200 h 4434600"/>
              <a:gd name="connsiteX157" fmla="*/ 1336800 w 8733607"/>
              <a:gd name="connsiteY157" fmla="*/ 3649800 h 4434600"/>
              <a:gd name="connsiteX158" fmla="*/ 1279200 w 8733607"/>
              <a:gd name="connsiteY158" fmla="*/ 3657000 h 4434600"/>
              <a:gd name="connsiteX159" fmla="*/ 1221600 w 8733607"/>
              <a:gd name="connsiteY159" fmla="*/ 3671400 h 4434600"/>
              <a:gd name="connsiteX160" fmla="*/ 1084800 w 8733607"/>
              <a:gd name="connsiteY160" fmla="*/ 3693000 h 4434600"/>
              <a:gd name="connsiteX161" fmla="*/ 1034400 w 8733607"/>
              <a:gd name="connsiteY161" fmla="*/ 3700200 h 4434600"/>
              <a:gd name="connsiteX162" fmla="*/ 976800 w 8733607"/>
              <a:gd name="connsiteY162" fmla="*/ 3707400 h 4434600"/>
              <a:gd name="connsiteX163" fmla="*/ 948000 w 8733607"/>
              <a:gd name="connsiteY163" fmla="*/ 3721800 h 4434600"/>
              <a:gd name="connsiteX164" fmla="*/ 883200 w 8733607"/>
              <a:gd name="connsiteY164" fmla="*/ 3729000 h 4434600"/>
              <a:gd name="connsiteX165" fmla="*/ 760800 w 8733607"/>
              <a:gd name="connsiteY165" fmla="*/ 3772200 h 4434600"/>
              <a:gd name="connsiteX166" fmla="*/ 732000 w 8733607"/>
              <a:gd name="connsiteY166" fmla="*/ 3779400 h 4434600"/>
              <a:gd name="connsiteX167" fmla="*/ 710400 w 8733607"/>
              <a:gd name="connsiteY167" fmla="*/ 3793800 h 4434600"/>
              <a:gd name="connsiteX168" fmla="*/ 609600 w 8733607"/>
              <a:gd name="connsiteY168" fmla="*/ 3837000 h 4434600"/>
              <a:gd name="connsiteX169" fmla="*/ 0 w 8733607"/>
              <a:gd name="connsiteY169" fmla="*/ 4070917 h 4434600"/>
              <a:gd name="connsiteX170" fmla="*/ 0 w 8733607"/>
              <a:gd name="connsiteY170" fmla="*/ 2531401 h 4434600"/>
              <a:gd name="connsiteX171" fmla="*/ 4800 w 8733607"/>
              <a:gd name="connsiteY171" fmla="*/ 2497800 h 4434600"/>
              <a:gd name="connsiteX172" fmla="*/ 26400 w 8733607"/>
              <a:gd name="connsiteY172" fmla="*/ 2361000 h 4434600"/>
              <a:gd name="connsiteX173" fmla="*/ 4800 w 8733607"/>
              <a:gd name="connsiteY173" fmla="*/ 2317800 h 4434600"/>
              <a:gd name="connsiteX174" fmla="*/ 0 w 8733607"/>
              <a:gd name="connsiteY174" fmla="*/ 2315407 h 4434600"/>
              <a:gd name="connsiteX175" fmla="*/ 0 w 8733607"/>
              <a:gd name="connsiteY175" fmla="*/ 1606200 h 4434600"/>
              <a:gd name="connsiteX176" fmla="*/ 26400 w 8733607"/>
              <a:gd name="connsiteY176" fmla="*/ 1540200 h 4434600"/>
              <a:gd name="connsiteX177" fmla="*/ 48000 w 8733607"/>
              <a:gd name="connsiteY177" fmla="*/ 1497000 h 4434600"/>
              <a:gd name="connsiteX178" fmla="*/ 105600 w 8733607"/>
              <a:gd name="connsiteY178" fmla="*/ 1482600 h 4434600"/>
              <a:gd name="connsiteX179" fmla="*/ 120000 w 8733607"/>
              <a:gd name="connsiteY179" fmla="*/ 1461000 h 4434600"/>
              <a:gd name="connsiteX180" fmla="*/ 148800 w 8733607"/>
              <a:gd name="connsiteY180" fmla="*/ 1417800 h 4434600"/>
              <a:gd name="connsiteX181" fmla="*/ 170400 w 8733607"/>
              <a:gd name="connsiteY181" fmla="*/ 1403400 h 4434600"/>
              <a:gd name="connsiteX182" fmla="*/ 184800 w 8733607"/>
              <a:gd name="connsiteY182" fmla="*/ 1381800 h 4434600"/>
              <a:gd name="connsiteX183" fmla="*/ 206400 w 8733607"/>
              <a:gd name="connsiteY183" fmla="*/ 1374600 h 4434600"/>
              <a:gd name="connsiteX184" fmla="*/ 271200 w 8733607"/>
              <a:gd name="connsiteY184" fmla="*/ 1317000 h 4434600"/>
              <a:gd name="connsiteX185" fmla="*/ 278400 w 8733607"/>
              <a:gd name="connsiteY185" fmla="*/ 1281000 h 4434600"/>
              <a:gd name="connsiteX186" fmla="*/ 264000 w 8733607"/>
              <a:gd name="connsiteY186" fmla="*/ 1165800 h 4434600"/>
              <a:gd name="connsiteX187" fmla="*/ 256800 w 8733607"/>
              <a:gd name="connsiteY187" fmla="*/ 1144200 h 4434600"/>
              <a:gd name="connsiteX188" fmla="*/ 249600 w 8733607"/>
              <a:gd name="connsiteY188" fmla="*/ 1115400 h 4434600"/>
              <a:gd name="connsiteX189" fmla="*/ 220800 w 8733607"/>
              <a:gd name="connsiteY189" fmla="*/ 1050600 h 4434600"/>
              <a:gd name="connsiteX190" fmla="*/ 192000 w 8733607"/>
              <a:gd name="connsiteY190" fmla="*/ 1000200 h 4434600"/>
              <a:gd name="connsiteX191" fmla="*/ 163200 w 8733607"/>
              <a:gd name="connsiteY191" fmla="*/ 935400 h 4434600"/>
              <a:gd name="connsiteX192" fmla="*/ 134400 w 8733607"/>
              <a:gd name="connsiteY192" fmla="*/ 906600 h 4434600"/>
              <a:gd name="connsiteX193" fmla="*/ 120000 w 8733607"/>
              <a:gd name="connsiteY193" fmla="*/ 870600 h 4434600"/>
              <a:gd name="connsiteX194" fmla="*/ 105600 w 8733607"/>
              <a:gd name="connsiteY194" fmla="*/ 841800 h 4434600"/>
              <a:gd name="connsiteX195" fmla="*/ 98400 w 8733607"/>
              <a:gd name="connsiteY195" fmla="*/ 820200 h 4434600"/>
              <a:gd name="connsiteX196" fmla="*/ 76800 w 8733607"/>
              <a:gd name="connsiteY196" fmla="*/ 784200 h 4434600"/>
              <a:gd name="connsiteX197" fmla="*/ 62400 w 8733607"/>
              <a:gd name="connsiteY197" fmla="*/ 705000 h 4434600"/>
              <a:gd name="connsiteX198" fmla="*/ 48000 w 8733607"/>
              <a:gd name="connsiteY198" fmla="*/ 640200 h 4434600"/>
              <a:gd name="connsiteX199" fmla="*/ 40800 w 8733607"/>
              <a:gd name="connsiteY199" fmla="*/ 575400 h 4434600"/>
              <a:gd name="connsiteX200" fmla="*/ 26400 w 8733607"/>
              <a:gd name="connsiteY200" fmla="*/ 532200 h 4434600"/>
              <a:gd name="connsiteX201" fmla="*/ 19200 w 8733607"/>
              <a:gd name="connsiteY201" fmla="*/ 453000 h 4434600"/>
              <a:gd name="connsiteX202" fmla="*/ 6586 w 8733607"/>
              <a:gd name="connsiteY202" fmla="*/ 401473 h 4434600"/>
              <a:gd name="connsiteX203" fmla="*/ 0 w 8733607"/>
              <a:gd name="connsiteY203" fmla="*/ 365359 h 4434600"/>
              <a:gd name="connsiteX204" fmla="*/ 0 w 8733607"/>
              <a:gd name="connsiteY204" fmla="*/ 57000 h 4434600"/>
              <a:gd name="connsiteX205" fmla="*/ 4800 w 8733607"/>
              <a:gd name="connsiteY205" fmla="*/ 49800 h 4434600"/>
              <a:gd name="connsiteX206" fmla="*/ 12308 w 8733607"/>
              <a:gd name="connsiteY206" fmla="*/ 5109 h 443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8733607" h="4434600">
                <a:moveTo>
                  <a:pt x="12387" y="0"/>
                </a:moveTo>
                <a:lnTo>
                  <a:pt x="6602800" y="0"/>
                </a:lnTo>
                <a:lnTo>
                  <a:pt x="6700800" y="21000"/>
                </a:lnTo>
                <a:cubicBezTo>
                  <a:pt x="6715115" y="23863"/>
                  <a:pt x="6729963" y="24189"/>
                  <a:pt x="6744000" y="28200"/>
                </a:cubicBezTo>
                <a:cubicBezTo>
                  <a:pt x="6763717" y="33833"/>
                  <a:pt x="6782147" y="43316"/>
                  <a:pt x="6801600" y="49800"/>
                </a:cubicBezTo>
                <a:cubicBezTo>
                  <a:pt x="6829539" y="59113"/>
                  <a:pt x="6921710" y="82462"/>
                  <a:pt x="6938400" y="85800"/>
                </a:cubicBezTo>
                <a:cubicBezTo>
                  <a:pt x="6957374" y="89595"/>
                  <a:pt x="6977177" y="88518"/>
                  <a:pt x="6996000" y="93000"/>
                </a:cubicBezTo>
                <a:cubicBezTo>
                  <a:pt x="7027756" y="100561"/>
                  <a:pt x="7058031" y="113492"/>
                  <a:pt x="7089600" y="121800"/>
                </a:cubicBezTo>
                <a:cubicBezTo>
                  <a:pt x="7165300" y="141721"/>
                  <a:pt x="7103632" y="114416"/>
                  <a:pt x="7161600" y="143400"/>
                </a:cubicBezTo>
                <a:cubicBezTo>
                  <a:pt x="7176000" y="145800"/>
                  <a:pt x="7190549" y="147433"/>
                  <a:pt x="7204800" y="150600"/>
                </a:cubicBezTo>
                <a:cubicBezTo>
                  <a:pt x="7212209" y="152246"/>
                  <a:pt x="7219078" y="155803"/>
                  <a:pt x="7226400" y="157800"/>
                </a:cubicBezTo>
                <a:cubicBezTo>
                  <a:pt x="7245494" y="163007"/>
                  <a:pt x="7264971" y="166763"/>
                  <a:pt x="7284000" y="172200"/>
                </a:cubicBezTo>
                <a:cubicBezTo>
                  <a:pt x="7298595" y="176370"/>
                  <a:pt x="7312534" y="182689"/>
                  <a:pt x="7327200" y="186600"/>
                </a:cubicBezTo>
                <a:cubicBezTo>
                  <a:pt x="7348580" y="192301"/>
                  <a:pt x="7371009" y="194003"/>
                  <a:pt x="7392000" y="201000"/>
                </a:cubicBezTo>
                <a:cubicBezTo>
                  <a:pt x="7407274" y="206091"/>
                  <a:pt x="7420173" y="216821"/>
                  <a:pt x="7435200" y="222600"/>
                </a:cubicBezTo>
                <a:cubicBezTo>
                  <a:pt x="7451508" y="228872"/>
                  <a:pt x="7468743" y="232403"/>
                  <a:pt x="7485600" y="237000"/>
                </a:cubicBezTo>
                <a:cubicBezTo>
                  <a:pt x="7495147" y="239604"/>
                  <a:pt x="7505305" y="240302"/>
                  <a:pt x="7514400" y="244200"/>
                </a:cubicBezTo>
                <a:cubicBezTo>
                  <a:pt x="7522354" y="247609"/>
                  <a:pt x="7528046" y="255191"/>
                  <a:pt x="7536000" y="258600"/>
                </a:cubicBezTo>
                <a:cubicBezTo>
                  <a:pt x="7545095" y="262498"/>
                  <a:pt x="7555535" y="262325"/>
                  <a:pt x="7564800" y="265800"/>
                </a:cubicBezTo>
                <a:cubicBezTo>
                  <a:pt x="7574850" y="269569"/>
                  <a:pt x="7584000" y="275400"/>
                  <a:pt x="7593600" y="280200"/>
                </a:cubicBezTo>
                <a:cubicBezTo>
                  <a:pt x="7610400" y="282600"/>
                  <a:pt x="7627536" y="283284"/>
                  <a:pt x="7644000" y="287400"/>
                </a:cubicBezTo>
                <a:cubicBezTo>
                  <a:pt x="7656539" y="290535"/>
                  <a:pt x="7667854" y="297383"/>
                  <a:pt x="7680000" y="301800"/>
                </a:cubicBezTo>
                <a:cubicBezTo>
                  <a:pt x="7743717" y="324970"/>
                  <a:pt x="7703509" y="304385"/>
                  <a:pt x="7759200" y="337800"/>
                </a:cubicBezTo>
                <a:cubicBezTo>
                  <a:pt x="7768800" y="340200"/>
                  <a:pt x="7778612" y="341871"/>
                  <a:pt x="7788000" y="345000"/>
                </a:cubicBezTo>
                <a:cubicBezTo>
                  <a:pt x="7800261" y="349087"/>
                  <a:pt x="7811621" y="355686"/>
                  <a:pt x="7824000" y="359400"/>
                </a:cubicBezTo>
                <a:cubicBezTo>
                  <a:pt x="7835722" y="362916"/>
                  <a:pt x="7848390" y="362730"/>
                  <a:pt x="7860000" y="366600"/>
                </a:cubicBezTo>
                <a:cubicBezTo>
                  <a:pt x="7878270" y="372690"/>
                  <a:pt x="7894599" y="384866"/>
                  <a:pt x="7910400" y="395400"/>
                </a:cubicBezTo>
                <a:cubicBezTo>
                  <a:pt x="7928261" y="407307"/>
                  <a:pt x="7949155" y="413921"/>
                  <a:pt x="7968000" y="424200"/>
                </a:cubicBezTo>
                <a:cubicBezTo>
                  <a:pt x="7975597" y="428344"/>
                  <a:pt x="7982952" y="433060"/>
                  <a:pt x="7989600" y="438600"/>
                </a:cubicBezTo>
                <a:cubicBezTo>
                  <a:pt x="7997422" y="445119"/>
                  <a:pt x="8002359" y="455148"/>
                  <a:pt x="8011200" y="460200"/>
                </a:cubicBezTo>
                <a:cubicBezTo>
                  <a:pt x="8019792" y="465110"/>
                  <a:pt x="8031149" y="462975"/>
                  <a:pt x="8040000" y="467400"/>
                </a:cubicBezTo>
                <a:cubicBezTo>
                  <a:pt x="8050733" y="472767"/>
                  <a:pt x="8059200" y="481800"/>
                  <a:pt x="8068800" y="489000"/>
                </a:cubicBezTo>
                <a:cubicBezTo>
                  <a:pt x="8103062" y="497565"/>
                  <a:pt x="8111170" y="497968"/>
                  <a:pt x="8148000" y="517800"/>
                </a:cubicBezTo>
                <a:cubicBezTo>
                  <a:pt x="8163238" y="526005"/>
                  <a:pt x="8176599" y="537308"/>
                  <a:pt x="8191200" y="546600"/>
                </a:cubicBezTo>
                <a:cubicBezTo>
                  <a:pt x="8203006" y="554113"/>
                  <a:pt x="8215200" y="561000"/>
                  <a:pt x="8227200" y="568200"/>
                </a:cubicBezTo>
                <a:cubicBezTo>
                  <a:pt x="8254811" y="584766"/>
                  <a:pt x="8284500" y="597616"/>
                  <a:pt x="8313600" y="611400"/>
                </a:cubicBezTo>
                <a:cubicBezTo>
                  <a:pt x="8364341" y="635435"/>
                  <a:pt x="8360386" y="628267"/>
                  <a:pt x="8407200" y="654600"/>
                </a:cubicBezTo>
                <a:cubicBezTo>
                  <a:pt x="8431594" y="668322"/>
                  <a:pt x="8456630" y="681249"/>
                  <a:pt x="8479200" y="697800"/>
                </a:cubicBezTo>
                <a:cubicBezTo>
                  <a:pt x="8492885" y="707836"/>
                  <a:pt x="8501475" y="723818"/>
                  <a:pt x="8515200" y="733800"/>
                </a:cubicBezTo>
                <a:cubicBezTo>
                  <a:pt x="8545767" y="756030"/>
                  <a:pt x="8562937" y="749270"/>
                  <a:pt x="8587200" y="777000"/>
                </a:cubicBezTo>
                <a:cubicBezTo>
                  <a:pt x="8596415" y="787532"/>
                  <a:pt x="8602004" y="800767"/>
                  <a:pt x="8608800" y="813000"/>
                </a:cubicBezTo>
                <a:cubicBezTo>
                  <a:pt x="8614012" y="822382"/>
                  <a:pt x="8618972" y="831935"/>
                  <a:pt x="8623200" y="841800"/>
                </a:cubicBezTo>
                <a:cubicBezTo>
                  <a:pt x="8628070" y="853164"/>
                  <a:pt x="8635677" y="881624"/>
                  <a:pt x="8637600" y="892200"/>
                </a:cubicBezTo>
                <a:cubicBezTo>
                  <a:pt x="8640636" y="908897"/>
                  <a:pt x="8641764" y="925903"/>
                  <a:pt x="8644800" y="942600"/>
                </a:cubicBezTo>
                <a:cubicBezTo>
                  <a:pt x="8648416" y="962490"/>
                  <a:pt x="8653031" y="974493"/>
                  <a:pt x="8659200" y="993000"/>
                </a:cubicBezTo>
                <a:cubicBezTo>
                  <a:pt x="8675092" y="1040676"/>
                  <a:pt x="8674073" y="1035533"/>
                  <a:pt x="8688000" y="1086600"/>
                </a:cubicBezTo>
                <a:cubicBezTo>
                  <a:pt x="8702335" y="1139163"/>
                  <a:pt x="8690012" y="1099680"/>
                  <a:pt x="8702400" y="1180200"/>
                </a:cubicBezTo>
                <a:cubicBezTo>
                  <a:pt x="8703905" y="1189980"/>
                  <a:pt x="8707200" y="1199400"/>
                  <a:pt x="8709600" y="1209000"/>
                </a:cubicBezTo>
                <a:cubicBezTo>
                  <a:pt x="8714400" y="1216200"/>
                  <a:pt x="8721513" y="1222312"/>
                  <a:pt x="8724000" y="1230600"/>
                </a:cubicBezTo>
                <a:cubicBezTo>
                  <a:pt x="8728876" y="1246855"/>
                  <a:pt x="8728620" y="1264227"/>
                  <a:pt x="8731200" y="1281000"/>
                </a:cubicBezTo>
                <a:lnTo>
                  <a:pt x="8733607" y="1295442"/>
                </a:lnTo>
                <a:lnTo>
                  <a:pt x="8733607" y="4156033"/>
                </a:lnTo>
                <a:lnTo>
                  <a:pt x="8704738" y="4169479"/>
                </a:lnTo>
                <a:cubicBezTo>
                  <a:pt x="8683861" y="4176816"/>
                  <a:pt x="8694372" y="4165842"/>
                  <a:pt x="8673600" y="4197000"/>
                </a:cubicBezTo>
                <a:cubicBezTo>
                  <a:pt x="8649600" y="4204200"/>
                  <a:pt x="8624631" y="4208730"/>
                  <a:pt x="8601600" y="4218600"/>
                </a:cubicBezTo>
                <a:cubicBezTo>
                  <a:pt x="8590570" y="4223327"/>
                  <a:pt x="8583366" y="4234511"/>
                  <a:pt x="8572800" y="4240200"/>
                </a:cubicBezTo>
                <a:cubicBezTo>
                  <a:pt x="8551988" y="4251406"/>
                  <a:pt x="8530290" y="4261133"/>
                  <a:pt x="8508000" y="4269000"/>
                </a:cubicBezTo>
                <a:cubicBezTo>
                  <a:pt x="8383528" y="4312931"/>
                  <a:pt x="8509796" y="4253702"/>
                  <a:pt x="8407200" y="4305000"/>
                </a:cubicBezTo>
                <a:cubicBezTo>
                  <a:pt x="8321860" y="4322068"/>
                  <a:pt x="8431788" y="4295672"/>
                  <a:pt x="8313600" y="4348200"/>
                </a:cubicBezTo>
                <a:cubicBezTo>
                  <a:pt x="8272328" y="4366543"/>
                  <a:pt x="8240266" y="4370022"/>
                  <a:pt x="8198400" y="4377000"/>
                </a:cubicBezTo>
                <a:lnTo>
                  <a:pt x="7888800" y="4391400"/>
                </a:lnTo>
                <a:cubicBezTo>
                  <a:pt x="7855161" y="4393170"/>
                  <a:pt x="7821227" y="4393062"/>
                  <a:pt x="7788000" y="4398600"/>
                </a:cubicBezTo>
                <a:cubicBezTo>
                  <a:pt x="7777413" y="4400365"/>
                  <a:pt x="7769658" y="4410587"/>
                  <a:pt x="7759200" y="4413000"/>
                </a:cubicBezTo>
                <a:cubicBezTo>
                  <a:pt x="7738024" y="4417887"/>
                  <a:pt x="7716089" y="4418816"/>
                  <a:pt x="7694400" y="4420200"/>
                </a:cubicBezTo>
                <a:lnTo>
                  <a:pt x="7420800" y="4434600"/>
                </a:lnTo>
                <a:cubicBezTo>
                  <a:pt x="7406400" y="4429800"/>
                  <a:pt x="7392326" y="4423881"/>
                  <a:pt x="7377600" y="4420200"/>
                </a:cubicBezTo>
                <a:cubicBezTo>
                  <a:pt x="7346683" y="4412471"/>
                  <a:pt x="7258743" y="4396557"/>
                  <a:pt x="7219200" y="4384200"/>
                </a:cubicBezTo>
                <a:cubicBezTo>
                  <a:pt x="7199628" y="4378084"/>
                  <a:pt x="7181383" y="4367995"/>
                  <a:pt x="7161600" y="4362600"/>
                </a:cubicBezTo>
                <a:cubicBezTo>
                  <a:pt x="7128448" y="4353559"/>
                  <a:pt x="7094137" y="4349334"/>
                  <a:pt x="7060800" y="4341000"/>
                </a:cubicBezTo>
                <a:cubicBezTo>
                  <a:pt x="6999126" y="4325581"/>
                  <a:pt x="7034572" y="4329069"/>
                  <a:pt x="6974400" y="4305000"/>
                </a:cubicBezTo>
                <a:cubicBezTo>
                  <a:pt x="6840944" y="4251618"/>
                  <a:pt x="6967712" y="4312456"/>
                  <a:pt x="6866400" y="4261800"/>
                </a:cubicBezTo>
                <a:cubicBezTo>
                  <a:pt x="6854400" y="4259400"/>
                  <a:pt x="6841541" y="4259664"/>
                  <a:pt x="6830400" y="4254600"/>
                </a:cubicBezTo>
                <a:cubicBezTo>
                  <a:pt x="6806238" y="4243617"/>
                  <a:pt x="6780922" y="4219215"/>
                  <a:pt x="6758400" y="4204200"/>
                </a:cubicBezTo>
                <a:cubicBezTo>
                  <a:pt x="6746756" y="4196437"/>
                  <a:pt x="6734400" y="4189800"/>
                  <a:pt x="6722400" y="4182600"/>
                </a:cubicBezTo>
                <a:cubicBezTo>
                  <a:pt x="6708000" y="4180200"/>
                  <a:pt x="6692754" y="4180822"/>
                  <a:pt x="6679200" y="4175400"/>
                </a:cubicBezTo>
                <a:cubicBezTo>
                  <a:pt x="6668058" y="4170943"/>
                  <a:pt x="6660385" y="4160456"/>
                  <a:pt x="6650400" y="4153800"/>
                </a:cubicBezTo>
                <a:cubicBezTo>
                  <a:pt x="6638756" y="4146037"/>
                  <a:pt x="6626917" y="4138458"/>
                  <a:pt x="6614400" y="4132200"/>
                </a:cubicBezTo>
                <a:cubicBezTo>
                  <a:pt x="6598052" y="4124026"/>
                  <a:pt x="6579566" y="4120179"/>
                  <a:pt x="6564000" y="4110600"/>
                </a:cubicBezTo>
                <a:cubicBezTo>
                  <a:pt x="6548036" y="4100776"/>
                  <a:pt x="6535437" y="4086310"/>
                  <a:pt x="6520800" y="4074600"/>
                </a:cubicBezTo>
                <a:cubicBezTo>
                  <a:pt x="6467829" y="4032224"/>
                  <a:pt x="6515468" y="4076468"/>
                  <a:pt x="6456000" y="4017000"/>
                </a:cubicBezTo>
                <a:cubicBezTo>
                  <a:pt x="6448800" y="4014600"/>
                  <a:pt x="6441034" y="4013486"/>
                  <a:pt x="6434400" y="4009800"/>
                </a:cubicBezTo>
                <a:cubicBezTo>
                  <a:pt x="6382875" y="3981175"/>
                  <a:pt x="6400752" y="3984087"/>
                  <a:pt x="6355200" y="3952200"/>
                </a:cubicBezTo>
                <a:cubicBezTo>
                  <a:pt x="6343735" y="3944175"/>
                  <a:pt x="6331486" y="3937301"/>
                  <a:pt x="6319200" y="3930600"/>
                </a:cubicBezTo>
                <a:cubicBezTo>
                  <a:pt x="6305066" y="3922891"/>
                  <a:pt x="6290074" y="3916819"/>
                  <a:pt x="6276000" y="3909000"/>
                </a:cubicBezTo>
                <a:cubicBezTo>
                  <a:pt x="6207922" y="3871179"/>
                  <a:pt x="6203860" y="3863520"/>
                  <a:pt x="6146400" y="3837000"/>
                </a:cubicBezTo>
                <a:cubicBezTo>
                  <a:pt x="6109810" y="3820112"/>
                  <a:pt x="6087149" y="3813837"/>
                  <a:pt x="6052800" y="3793800"/>
                </a:cubicBezTo>
                <a:cubicBezTo>
                  <a:pt x="6037851" y="3785080"/>
                  <a:pt x="6024000" y="3774600"/>
                  <a:pt x="6009600" y="3765000"/>
                </a:cubicBezTo>
                <a:cubicBezTo>
                  <a:pt x="5972941" y="3740561"/>
                  <a:pt x="5932800" y="3721800"/>
                  <a:pt x="5894400" y="3700200"/>
                </a:cubicBezTo>
                <a:cubicBezTo>
                  <a:pt x="5860610" y="3691753"/>
                  <a:pt x="5851159" y="3691014"/>
                  <a:pt x="5815200" y="3671400"/>
                </a:cubicBezTo>
                <a:cubicBezTo>
                  <a:pt x="5804665" y="3665654"/>
                  <a:pt x="5796231" y="3656682"/>
                  <a:pt x="5786400" y="3649800"/>
                </a:cubicBezTo>
                <a:cubicBezTo>
                  <a:pt x="5772222" y="3639875"/>
                  <a:pt x="5757600" y="3630600"/>
                  <a:pt x="5743200" y="3621000"/>
                </a:cubicBezTo>
                <a:cubicBezTo>
                  <a:pt x="5707988" y="3610939"/>
                  <a:pt x="5684840" y="3609035"/>
                  <a:pt x="5656800" y="3585000"/>
                </a:cubicBezTo>
                <a:cubicBezTo>
                  <a:pt x="5650230" y="3579368"/>
                  <a:pt x="5647200" y="3570600"/>
                  <a:pt x="5642400" y="3563400"/>
                </a:cubicBezTo>
                <a:cubicBezTo>
                  <a:pt x="5632800" y="3561000"/>
                  <a:pt x="5622695" y="3560098"/>
                  <a:pt x="5613600" y="3556200"/>
                </a:cubicBezTo>
                <a:cubicBezTo>
                  <a:pt x="5605646" y="3552791"/>
                  <a:pt x="5599513" y="3546093"/>
                  <a:pt x="5592000" y="3541800"/>
                </a:cubicBezTo>
                <a:cubicBezTo>
                  <a:pt x="5582681" y="3536475"/>
                  <a:pt x="5573065" y="3531628"/>
                  <a:pt x="5563200" y="3527400"/>
                </a:cubicBezTo>
                <a:cubicBezTo>
                  <a:pt x="5556224" y="3524410"/>
                  <a:pt x="5547526" y="3524941"/>
                  <a:pt x="5541600" y="3520200"/>
                </a:cubicBezTo>
                <a:cubicBezTo>
                  <a:pt x="5534843" y="3514794"/>
                  <a:pt x="5533319" y="3504719"/>
                  <a:pt x="5527200" y="3498600"/>
                </a:cubicBezTo>
                <a:cubicBezTo>
                  <a:pt x="5521081" y="3492481"/>
                  <a:pt x="5512523" y="3489392"/>
                  <a:pt x="5505600" y="3484200"/>
                </a:cubicBezTo>
                <a:cubicBezTo>
                  <a:pt x="5493306" y="3474980"/>
                  <a:pt x="5481600" y="3465000"/>
                  <a:pt x="5469600" y="3455400"/>
                </a:cubicBezTo>
                <a:lnTo>
                  <a:pt x="5448000" y="3448200"/>
                </a:lnTo>
                <a:cubicBezTo>
                  <a:pt x="5439791" y="3445464"/>
                  <a:pt x="5433600" y="3438600"/>
                  <a:pt x="5426400" y="3433800"/>
                </a:cubicBezTo>
                <a:lnTo>
                  <a:pt x="5404800" y="3419400"/>
                </a:lnTo>
                <a:cubicBezTo>
                  <a:pt x="5390400" y="3409800"/>
                  <a:pt x="5374625" y="3401997"/>
                  <a:pt x="5361600" y="3390600"/>
                </a:cubicBezTo>
                <a:cubicBezTo>
                  <a:pt x="5343258" y="3374551"/>
                  <a:pt x="5349701" y="3366802"/>
                  <a:pt x="5340000" y="3347400"/>
                </a:cubicBezTo>
                <a:cubicBezTo>
                  <a:pt x="5336130" y="3339660"/>
                  <a:pt x="5329470" y="3333540"/>
                  <a:pt x="5325600" y="3325800"/>
                </a:cubicBezTo>
                <a:cubicBezTo>
                  <a:pt x="5320435" y="3315471"/>
                  <a:pt x="5313507" y="3284628"/>
                  <a:pt x="5311200" y="3275400"/>
                </a:cubicBezTo>
                <a:lnTo>
                  <a:pt x="5289600" y="3253800"/>
                </a:lnTo>
                <a:cubicBezTo>
                  <a:pt x="5283481" y="3247681"/>
                  <a:pt x="5280000" y="3239400"/>
                  <a:pt x="5275200" y="3232200"/>
                </a:cubicBezTo>
                <a:lnTo>
                  <a:pt x="5246400" y="3189000"/>
                </a:lnTo>
                <a:cubicBezTo>
                  <a:pt x="5203692" y="3174764"/>
                  <a:pt x="5225433" y="3181019"/>
                  <a:pt x="5152800" y="3167400"/>
                </a:cubicBezTo>
                <a:cubicBezTo>
                  <a:pt x="5120883" y="3161416"/>
                  <a:pt x="5083834" y="3156183"/>
                  <a:pt x="5052000" y="3153000"/>
                </a:cubicBezTo>
                <a:lnTo>
                  <a:pt x="4965600" y="3145800"/>
                </a:lnTo>
                <a:cubicBezTo>
                  <a:pt x="4893600" y="3143400"/>
                  <a:pt x="4821529" y="3142596"/>
                  <a:pt x="4749600" y="3138600"/>
                </a:cubicBezTo>
                <a:cubicBezTo>
                  <a:pt x="4735024" y="3137790"/>
                  <a:pt x="4720909" y="3133012"/>
                  <a:pt x="4706400" y="3131400"/>
                </a:cubicBezTo>
                <a:cubicBezTo>
                  <a:pt x="4677677" y="3128209"/>
                  <a:pt x="4648881" y="3125250"/>
                  <a:pt x="4620000" y="3124200"/>
                </a:cubicBezTo>
                <a:lnTo>
                  <a:pt x="4310400" y="3117000"/>
                </a:lnTo>
                <a:cubicBezTo>
                  <a:pt x="4220741" y="3122977"/>
                  <a:pt x="4226029" y="3108641"/>
                  <a:pt x="4173600" y="3138600"/>
                </a:cubicBezTo>
                <a:cubicBezTo>
                  <a:pt x="4166087" y="3142893"/>
                  <a:pt x="4159200" y="3148200"/>
                  <a:pt x="4152000" y="3153000"/>
                </a:cubicBezTo>
                <a:cubicBezTo>
                  <a:pt x="4152000" y="3153000"/>
                  <a:pt x="4113807" y="3163519"/>
                  <a:pt x="4094400" y="3167400"/>
                </a:cubicBezTo>
                <a:cubicBezTo>
                  <a:pt x="4077759" y="3170728"/>
                  <a:pt x="4060740" y="3171810"/>
                  <a:pt x="4044000" y="3174600"/>
                </a:cubicBezTo>
                <a:cubicBezTo>
                  <a:pt x="4005803" y="3180966"/>
                  <a:pt x="4005615" y="3184198"/>
                  <a:pt x="3964800" y="3189000"/>
                </a:cubicBezTo>
                <a:cubicBezTo>
                  <a:pt x="3938473" y="3192097"/>
                  <a:pt x="3912000" y="3193800"/>
                  <a:pt x="3885600" y="3196200"/>
                </a:cubicBezTo>
                <a:cubicBezTo>
                  <a:pt x="3808800" y="3198600"/>
                  <a:pt x="3732037" y="3203400"/>
                  <a:pt x="3655200" y="3203400"/>
                </a:cubicBezTo>
                <a:cubicBezTo>
                  <a:pt x="3612592" y="3203400"/>
                  <a:pt x="3573990" y="3195865"/>
                  <a:pt x="3532800" y="3189000"/>
                </a:cubicBezTo>
                <a:cubicBezTo>
                  <a:pt x="3458400" y="3186600"/>
                  <a:pt x="3384030" y="3180637"/>
                  <a:pt x="3309600" y="3181800"/>
                </a:cubicBezTo>
                <a:cubicBezTo>
                  <a:pt x="3092633" y="3185190"/>
                  <a:pt x="3140428" y="3173391"/>
                  <a:pt x="3028800" y="3210600"/>
                </a:cubicBezTo>
                <a:cubicBezTo>
                  <a:pt x="3000000" y="3213000"/>
                  <a:pt x="2971226" y="3215741"/>
                  <a:pt x="2942400" y="3217800"/>
                </a:cubicBezTo>
                <a:cubicBezTo>
                  <a:pt x="2870424" y="3222941"/>
                  <a:pt x="2798066" y="3223769"/>
                  <a:pt x="2726400" y="3232200"/>
                </a:cubicBezTo>
                <a:cubicBezTo>
                  <a:pt x="2715740" y="3233454"/>
                  <a:pt x="2708170" y="3244735"/>
                  <a:pt x="2697600" y="3246600"/>
                </a:cubicBezTo>
                <a:cubicBezTo>
                  <a:pt x="2430832" y="3293677"/>
                  <a:pt x="2731399" y="3221950"/>
                  <a:pt x="2546400" y="3268200"/>
                </a:cubicBezTo>
                <a:cubicBezTo>
                  <a:pt x="2457014" y="3277139"/>
                  <a:pt x="2497592" y="3268774"/>
                  <a:pt x="2424000" y="3289800"/>
                </a:cubicBezTo>
                <a:cubicBezTo>
                  <a:pt x="2400466" y="3296524"/>
                  <a:pt x="2375932" y="3299072"/>
                  <a:pt x="2352000" y="3304200"/>
                </a:cubicBezTo>
                <a:cubicBezTo>
                  <a:pt x="2326686" y="3309624"/>
                  <a:pt x="2324267" y="3311044"/>
                  <a:pt x="2301600" y="3318600"/>
                </a:cubicBezTo>
                <a:cubicBezTo>
                  <a:pt x="2282825" y="3324858"/>
                  <a:pt x="2262472" y="3325895"/>
                  <a:pt x="2244000" y="3333000"/>
                </a:cubicBezTo>
                <a:cubicBezTo>
                  <a:pt x="2230938" y="3338024"/>
                  <a:pt x="2220000" y="3347400"/>
                  <a:pt x="2208000" y="3354600"/>
                </a:cubicBezTo>
                <a:cubicBezTo>
                  <a:pt x="2198772" y="3356907"/>
                  <a:pt x="2167929" y="3363835"/>
                  <a:pt x="2157600" y="3369000"/>
                </a:cubicBezTo>
                <a:cubicBezTo>
                  <a:pt x="2149860" y="3372870"/>
                  <a:pt x="2143200" y="3378600"/>
                  <a:pt x="2136000" y="3383400"/>
                </a:cubicBezTo>
                <a:cubicBezTo>
                  <a:pt x="2129685" y="3387610"/>
                  <a:pt x="2121600" y="3388200"/>
                  <a:pt x="2114400" y="3390600"/>
                </a:cubicBezTo>
                <a:lnTo>
                  <a:pt x="2092800" y="3397800"/>
                </a:lnTo>
                <a:lnTo>
                  <a:pt x="2028000" y="3419400"/>
                </a:lnTo>
                <a:cubicBezTo>
                  <a:pt x="2020092" y="3422914"/>
                  <a:pt x="2013600" y="3429000"/>
                  <a:pt x="2006400" y="3433800"/>
                </a:cubicBezTo>
                <a:cubicBezTo>
                  <a:pt x="2000085" y="3438010"/>
                  <a:pt x="1992000" y="3438600"/>
                  <a:pt x="1984800" y="3441000"/>
                </a:cubicBezTo>
                <a:lnTo>
                  <a:pt x="1941600" y="3455400"/>
                </a:lnTo>
                <a:cubicBezTo>
                  <a:pt x="1927200" y="3460200"/>
                  <a:pt x="1910752" y="3460977"/>
                  <a:pt x="1898400" y="3469800"/>
                </a:cubicBezTo>
                <a:cubicBezTo>
                  <a:pt x="1892224" y="3474211"/>
                  <a:pt x="1897515" y="3487190"/>
                  <a:pt x="1891200" y="3491400"/>
                </a:cubicBezTo>
                <a:cubicBezTo>
                  <a:pt x="1881018" y="3498188"/>
                  <a:pt x="1866810" y="3494730"/>
                  <a:pt x="1855200" y="3498600"/>
                </a:cubicBezTo>
                <a:cubicBezTo>
                  <a:pt x="1845018" y="3501994"/>
                  <a:pt x="1836000" y="3508200"/>
                  <a:pt x="1826400" y="3513000"/>
                </a:cubicBezTo>
                <a:cubicBezTo>
                  <a:pt x="1807142" y="3516210"/>
                  <a:pt x="1767326" y="3522368"/>
                  <a:pt x="1747200" y="3527400"/>
                </a:cubicBezTo>
                <a:cubicBezTo>
                  <a:pt x="1739837" y="3529241"/>
                  <a:pt x="1732800" y="3532200"/>
                  <a:pt x="1725600" y="3534600"/>
                </a:cubicBezTo>
                <a:cubicBezTo>
                  <a:pt x="1708800" y="3537000"/>
                  <a:pt x="1691736" y="3537984"/>
                  <a:pt x="1675200" y="3541800"/>
                </a:cubicBezTo>
                <a:cubicBezTo>
                  <a:pt x="1662719" y="3544680"/>
                  <a:pt x="1609497" y="3563851"/>
                  <a:pt x="1596000" y="3570600"/>
                </a:cubicBezTo>
                <a:cubicBezTo>
                  <a:pt x="1588260" y="3574470"/>
                  <a:pt x="1581600" y="3580200"/>
                  <a:pt x="1574400" y="3585000"/>
                </a:cubicBezTo>
                <a:cubicBezTo>
                  <a:pt x="1574400" y="3585000"/>
                  <a:pt x="1526332" y="3594272"/>
                  <a:pt x="1502400" y="3599400"/>
                </a:cubicBezTo>
                <a:cubicBezTo>
                  <a:pt x="1492724" y="3601473"/>
                  <a:pt x="1483260" y="3604453"/>
                  <a:pt x="1473600" y="3606600"/>
                </a:cubicBezTo>
                <a:cubicBezTo>
                  <a:pt x="1461654" y="3609255"/>
                  <a:pt x="1449058" y="3609503"/>
                  <a:pt x="1437600" y="3613800"/>
                </a:cubicBezTo>
                <a:cubicBezTo>
                  <a:pt x="1429498" y="3616838"/>
                  <a:pt x="1423200" y="3623400"/>
                  <a:pt x="1416000" y="3628200"/>
                </a:cubicBezTo>
                <a:cubicBezTo>
                  <a:pt x="1412632" y="3629162"/>
                  <a:pt x="1350525" y="3647512"/>
                  <a:pt x="1336800" y="3649800"/>
                </a:cubicBezTo>
                <a:cubicBezTo>
                  <a:pt x="1317714" y="3652981"/>
                  <a:pt x="1298324" y="3654058"/>
                  <a:pt x="1279200" y="3657000"/>
                </a:cubicBezTo>
                <a:cubicBezTo>
                  <a:pt x="1246929" y="3661965"/>
                  <a:pt x="1247882" y="3662639"/>
                  <a:pt x="1221600" y="3671400"/>
                </a:cubicBezTo>
                <a:cubicBezTo>
                  <a:pt x="1071541" y="3685042"/>
                  <a:pt x="1206305" y="3668699"/>
                  <a:pt x="1084800" y="3693000"/>
                </a:cubicBezTo>
                <a:cubicBezTo>
                  <a:pt x="1068159" y="3696328"/>
                  <a:pt x="1051222" y="3697957"/>
                  <a:pt x="1034400" y="3700200"/>
                </a:cubicBezTo>
                <a:cubicBezTo>
                  <a:pt x="1015220" y="3702757"/>
                  <a:pt x="995572" y="3702707"/>
                  <a:pt x="976800" y="3707400"/>
                </a:cubicBezTo>
                <a:cubicBezTo>
                  <a:pt x="966387" y="3710003"/>
                  <a:pt x="957600" y="3717000"/>
                  <a:pt x="948000" y="3721800"/>
                </a:cubicBezTo>
                <a:cubicBezTo>
                  <a:pt x="926400" y="3724200"/>
                  <a:pt x="904392" y="3724184"/>
                  <a:pt x="883200" y="3729000"/>
                </a:cubicBezTo>
                <a:cubicBezTo>
                  <a:pt x="686625" y="3773676"/>
                  <a:pt x="849282" y="3739019"/>
                  <a:pt x="760800" y="3772200"/>
                </a:cubicBezTo>
                <a:cubicBezTo>
                  <a:pt x="751535" y="3775675"/>
                  <a:pt x="741095" y="3775502"/>
                  <a:pt x="732000" y="3779400"/>
                </a:cubicBezTo>
                <a:cubicBezTo>
                  <a:pt x="724046" y="3782809"/>
                  <a:pt x="718230" y="3790115"/>
                  <a:pt x="710400" y="3793800"/>
                </a:cubicBezTo>
                <a:cubicBezTo>
                  <a:pt x="677324" y="3809365"/>
                  <a:pt x="643657" y="3823718"/>
                  <a:pt x="609600" y="3837000"/>
                </a:cubicBezTo>
                <a:lnTo>
                  <a:pt x="0" y="4070917"/>
                </a:lnTo>
                <a:lnTo>
                  <a:pt x="0" y="2531401"/>
                </a:lnTo>
                <a:lnTo>
                  <a:pt x="4800" y="2497800"/>
                </a:lnTo>
                <a:cubicBezTo>
                  <a:pt x="22169" y="2445692"/>
                  <a:pt x="21606" y="2452089"/>
                  <a:pt x="26400" y="2361000"/>
                </a:cubicBezTo>
                <a:cubicBezTo>
                  <a:pt x="27127" y="2347186"/>
                  <a:pt x="11252" y="2327477"/>
                  <a:pt x="4800" y="2317800"/>
                </a:cubicBezTo>
                <a:lnTo>
                  <a:pt x="0" y="2315407"/>
                </a:lnTo>
                <a:lnTo>
                  <a:pt x="0" y="1606200"/>
                </a:lnTo>
                <a:lnTo>
                  <a:pt x="26400" y="1540200"/>
                </a:lnTo>
                <a:cubicBezTo>
                  <a:pt x="39950" y="1504971"/>
                  <a:pt x="25270" y="1531094"/>
                  <a:pt x="48000" y="1497000"/>
                </a:cubicBezTo>
                <a:lnTo>
                  <a:pt x="105600" y="1482600"/>
                </a:lnTo>
                <a:cubicBezTo>
                  <a:pt x="113995" y="1480501"/>
                  <a:pt x="115200" y="1468200"/>
                  <a:pt x="120000" y="1461000"/>
                </a:cubicBezTo>
                <a:cubicBezTo>
                  <a:pt x="129600" y="1446600"/>
                  <a:pt x="137403" y="1430825"/>
                  <a:pt x="148800" y="1417800"/>
                </a:cubicBezTo>
                <a:cubicBezTo>
                  <a:pt x="154498" y="1411288"/>
                  <a:pt x="164281" y="1409519"/>
                  <a:pt x="170400" y="1403400"/>
                </a:cubicBezTo>
                <a:cubicBezTo>
                  <a:pt x="176519" y="1397281"/>
                  <a:pt x="180000" y="1389000"/>
                  <a:pt x="184800" y="1381800"/>
                </a:cubicBezTo>
                <a:lnTo>
                  <a:pt x="206400" y="1374600"/>
                </a:lnTo>
                <a:cubicBezTo>
                  <a:pt x="228274" y="1367309"/>
                  <a:pt x="260926" y="1340116"/>
                  <a:pt x="271200" y="1317000"/>
                </a:cubicBezTo>
                <a:cubicBezTo>
                  <a:pt x="276170" y="1305817"/>
                  <a:pt x="276000" y="1293000"/>
                  <a:pt x="278400" y="1281000"/>
                </a:cubicBezTo>
                <a:cubicBezTo>
                  <a:pt x="275904" y="1258537"/>
                  <a:pt x="269137" y="1191484"/>
                  <a:pt x="264000" y="1165800"/>
                </a:cubicBezTo>
                <a:cubicBezTo>
                  <a:pt x="262512" y="1158358"/>
                  <a:pt x="258885" y="1151497"/>
                  <a:pt x="256800" y="1144200"/>
                </a:cubicBezTo>
                <a:cubicBezTo>
                  <a:pt x="254082" y="1134685"/>
                  <a:pt x="252000" y="1125000"/>
                  <a:pt x="249600" y="1115400"/>
                </a:cubicBezTo>
                <a:cubicBezTo>
                  <a:pt x="214569" y="1062853"/>
                  <a:pt x="259357" y="1134140"/>
                  <a:pt x="220800" y="1050600"/>
                </a:cubicBezTo>
                <a:cubicBezTo>
                  <a:pt x="212691" y="1033032"/>
                  <a:pt x="200653" y="1017507"/>
                  <a:pt x="192000" y="1000200"/>
                </a:cubicBezTo>
                <a:cubicBezTo>
                  <a:pt x="181429" y="979058"/>
                  <a:pt x="172800" y="957000"/>
                  <a:pt x="163200" y="935400"/>
                </a:cubicBezTo>
                <a:cubicBezTo>
                  <a:pt x="153600" y="925800"/>
                  <a:pt x="141931" y="917896"/>
                  <a:pt x="134400" y="906600"/>
                </a:cubicBezTo>
                <a:cubicBezTo>
                  <a:pt x="127231" y="895846"/>
                  <a:pt x="125249" y="882410"/>
                  <a:pt x="120000" y="870600"/>
                </a:cubicBezTo>
                <a:cubicBezTo>
                  <a:pt x="115641" y="860792"/>
                  <a:pt x="109828" y="851665"/>
                  <a:pt x="105600" y="841800"/>
                </a:cubicBezTo>
                <a:cubicBezTo>
                  <a:pt x="102610" y="834824"/>
                  <a:pt x="101794" y="826988"/>
                  <a:pt x="98400" y="820200"/>
                </a:cubicBezTo>
                <a:cubicBezTo>
                  <a:pt x="92142" y="807683"/>
                  <a:pt x="81997" y="797193"/>
                  <a:pt x="76800" y="784200"/>
                </a:cubicBezTo>
                <a:cubicBezTo>
                  <a:pt x="73711" y="776478"/>
                  <a:pt x="63292" y="709461"/>
                  <a:pt x="62400" y="705000"/>
                </a:cubicBezTo>
                <a:cubicBezTo>
                  <a:pt x="54539" y="665696"/>
                  <a:pt x="54287" y="684212"/>
                  <a:pt x="48000" y="640200"/>
                </a:cubicBezTo>
                <a:cubicBezTo>
                  <a:pt x="44927" y="618686"/>
                  <a:pt x="45062" y="596711"/>
                  <a:pt x="40800" y="575400"/>
                </a:cubicBezTo>
                <a:cubicBezTo>
                  <a:pt x="37823" y="560516"/>
                  <a:pt x="29038" y="547148"/>
                  <a:pt x="26400" y="532200"/>
                </a:cubicBezTo>
                <a:cubicBezTo>
                  <a:pt x="21793" y="506095"/>
                  <a:pt x="21600" y="479400"/>
                  <a:pt x="19200" y="453000"/>
                </a:cubicBezTo>
                <a:cubicBezTo>
                  <a:pt x="15361" y="437643"/>
                  <a:pt x="10671" y="419370"/>
                  <a:pt x="6586" y="401473"/>
                </a:cubicBezTo>
                <a:lnTo>
                  <a:pt x="0" y="365359"/>
                </a:lnTo>
                <a:lnTo>
                  <a:pt x="0" y="57000"/>
                </a:lnTo>
                <a:lnTo>
                  <a:pt x="4800" y="49800"/>
                </a:lnTo>
                <a:cubicBezTo>
                  <a:pt x="13342" y="21329"/>
                  <a:pt x="12876" y="12370"/>
                  <a:pt x="12308" y="5109"/>
                </a:cubicBezTo>
                <a:close/>
              </a:path>
            </a:pathLst>
          </a:custGeom>
          <a:solidFill>
            <a:schemeClr val="accent4"/>
          </a:solidFill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1837820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70B2DB-0B8D-1882-50D8-34F303194D2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L" dirty="0"/>
                  <a:t>Deriving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dirty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sz="4800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48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4800" dirty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4800" dirty="0">
                        <a:latin typeface="Cambria Math" panose="02040503050406030204" pitchFamily="18" charset="0"/>
                      </a:rPr>
                      <m:t> → </m:t>
                    </m:r>
                    <m:r>
                      <m:rPr>
                        <m:sty m:val="p"/>
                      </m:rPr>
                      <a:rPr lang="en-US" sz="4800" dirty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48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70B2DB-0B8D-1882-50D8-34F303194D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66D643-F87E-AC39-D4A1-5F961937F5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Let’s derive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First, we derive modularity within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4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D60093"/>
                    </a:solidFill>
                  </a:rPr>
                  <a:t>Define:</a:t>
                </a:r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box>
                          <m:box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≔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box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dirty="0"/>
                  <a:t> sum of link weights between nodes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800" dirty="0"/>
              </a:p>
              <a:p>
                <a:pPr lvl="2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  <m:sup/>
                      <m:e>
                        <m:box>
                          <m:box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≔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</m:e>
                        </m:box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sz="1800" dirty="0"/>
                  <a:t>sum of all link weights of nodes in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800" dirty="0"/>
              </a:p>
              <a:p>
                <a:pPr marL="768096" lvl="2" indent="0">
                  <a:buNone/>
                </a:pPr>
                <a:endParaRPr lang="en-US" sz="1800" dirty="0"/>
              </a:p>
              <a:p>
                <a:pPr lvl="2"/>
                <a:endParaRPr lang="en-US" sz="1800" dirty="0"/>
              </a:p>
              <a:p>
                <a:pPr marL="667512" indent="-457200"/>
                <a:endParaRPr lang="en-US" sz="2600" dirty="0"/>
              </a:p>
              <a:p>
                <a:pPr marL="667512" indent="-457200"/>
                <a:endParaRPr lang="en-US" sz="2600" dirty="0"/>
              </a:p>
              <a:p>
                <a:pPr marL="667512" indent="-457200"/>
                <a:r>
                  <a:rPr lang="en-US" sz="2400" dirty="0"/>
                  <a:t>Then, we have</a:t>
                </a:r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lvl="2"/>
                <a:endParaRPr lang="en-US" sz="1800" dirty="0"/>
              </a:p>
              <a:p>
                <a:pPr marL="768096" lvl="2" indent="0">
                  <a:buNone/>
                </a:pPr>
                <a:endParaRPr lang="en-US" sz="1800" dirty="0"/>
              </a:p>
              <a:p>
                <a:endParaRPr lang="en-IL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66D643-F87E-AC39-D4A1-5F961937F5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DFD99-89AB-DC6D-AB3E-24B00CB8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D32A4-B63E-6E31-A40A-C37B2BCA0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3352800"/>
            <a:ext cx="5283000" cy="117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7CD87-ABF6-3041-1410-DE0D4E40F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5029200"/>
            <a:ext cx="5943600" cy="16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8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70B2DB-0B8D-1882-50D8-34F303194D2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L" dirty="0"/>
                  <a:t>Deriving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800" dirty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sz="4800" dirty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4800" dirty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4800" dirty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4800" dirty="0">
                        <a:latin typeface="Cambria Math" panose="02040503050406030204" pitchFamily="18" charset="0"/>
                      </a:rPr>
                      <m:t> → </m:t>
                    </m:r>
                    <m:r>
                      <m:rPr>
                        <m:sty m:val="p"/>
                      </m:rPr>
                      <a:rPr lang="en-US" sz="4800" dirty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48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70B2DB-0B8D-1882-50D8-34F303194D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66D643-F87E-AC39-D4A1-5F961937F5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063752"/>
                <a:ext cx="8534400" cy="525780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rgbClr val="D60093"/>
                    </a:solidFill>
                  </a:rPr>
                  <a:t>Further define: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≔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sz="180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1800" dirty="0"/>
                  <a:t> sum of link weights connecting node </a:t>
                </a:r>
                <a14:m>
                  <m:oMath xmlns:m="http://schemas.openxmlformats.org/officeDocument/2006/math">
                    <m:r>
                      <a:rPr lang="en-US" sz="18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sz="1800" dirty="0"/>
              </a:p>
              <a:p>
                <a:pPr lvl="3"/>
                <a:r>
                  <a:rPr lang="en-US" sz="1400" dirty="0"/>
                  <a:t>(note that each edge gets counted twice)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en-US" sz="1800" dirty="0"/>
                  <a:t>sum of all link weights (i.e., degree) of node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66D643-F87E-AC39-D4A1-5F961937F5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063752"/>
                <a:ext cx="8534400" cy="5257801"/>
              </a:xfrm>
              <a:blipFill>
                <a:blip r:embed="rId4"/>
                <a:stretch>
                  <a:fillRect t="-2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DFD99-89AB-DC6D-AB3E-24B00CB8C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7925B2-6B5B-0677-6345-939C0DB18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2630110"/>
            <a:ext cx="3843299" cy="1384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C213BA-F064-7D1D-B676-2601D6740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4229090"/>
            <a:ext cx="6090000" cy="255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0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1832-1469-0380-FAB9-76BDBCDE9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Some Graph Definitions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8BF20-0DA9-7E60-F0B9-637AD037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41251E-C6F5-A6D4-8955-213EB8785DF3}"/>
              </a:ext>
            </a:extLst>
          </p:cNvPr>
          <p:cNvCxnSpPr>
            <a:cxnSpLocks/>
            <a:stCxn id="13" idx="3"/>
            <a:endCxn id="15" idx="7"/>
          </p:cNvCxnSpPr>
          <p:nvPr/>
        </p:nvCxnSpPr>
        <p:spPr>
          <a:xfrm flipH="1">
            <a:off x="5936420" y="1926548"/>
            <a:ext cx="340192" cy="1877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931C8B-2598-5E70-46D3-D626198A835B}"/>
              </a:ext>
            </a:extLst>
          </p:cNvPr>
          <p:cNvCxnSpPr>
            <a:stCxn id="15" idx="5"/>
            <a:endCxn id="14" idx="1"/>
          </p:cNvCxnSpPr>
          <p:nvPr/>
        </p:nvCxnSpPr>
        <p:spPr>
          <a:xfrm>
            <a:off x="5936420" y="2383748"/>
            <a:ext cx="340192" cy="187792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7B098B2-01D7-AC23-DBE6-149C46FAA2D8}"/>
              </a:ext>
            </a:extLst>
          </p:cNvPr>
          <p:cNvCxnSpPr>
            <a:cxnSpLocks/>
            <a:stCxn id="13" idx="4"/>
            <a:endCxn id="14" idx="0"/>
          </p:cNvCxnSpPr>
          <p:nvPr/>
        </p:nvCxnSpPr>
        <p:spPr>
          <a:xfrm>
            <a:off x="6411316" y="1982344"/>
            <a:ext cx="0" cy="5334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5EF9E1-15D1-04FE-D934-433D200570CD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 flipV="1">
            <a:off x="6601816" y="1677544"/>
            <a:ext cx="1488886" cy="1143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4DC5D5-C49F-E146-962B-C33023A3F04D}"/>
              </a:ext>
            </a:extLst>
          </p:cNvPr>
          <p:cNvCxnSpPr>
            <a:stCxn id="14" idx="6"/>
            <a:endCxn id="17" idx="2"/>
          </p:cNvCxnSpPr>
          <p:nvPr/>
        </p:nvCxnSpPr>
        <p:spPr>
          <a:xfrm flipV="1">
            <a:off x="6601816" y="2515744"/>
            <a:ext cx="1184086" cy="1905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71C7E7-789B-F6E3-C44E-5DA5C7E3B864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 rot="5400000">
            <a:off x="7804952" y="1983698"/>
            <a:ext cx="512996" cy="17009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8468F45-D3EF-C4E5-D15F-8746C5B0B259}"/>
                  </a:ext>
                </a:extLst>
              </p:cNvPr>
              <p:cNvSpPr/>
              <p:nvPr/>
            </p:nvSpPr>
            <p:spPr>
              <a:xfrm>
                <a:off x="6220816" y="1601344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 </m:t>
                      </m:r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𝒗</m:t>
                      </m:r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𝟏</m:t>
                      </m:r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8468F45-D3EF-C4E5-D15F-8746C5B0B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816" y="1601344"/>
                <a:ext cx="381000" cy="381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D2741EE-E733-76F0-C05F-6F81E1CCBB00}"/>
                  </a:ext>
                </a:extLst>
              </p:cNvPr>
              <p:cNvSpPr/>
              <p:nvPr/>
            </p:nvSpPr>
            <p:spPr>
              <a:xfrm>
                <a:off x="6220816" y="2515744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𝒗</m:t>
                      </m:r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𝟑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D2741EE-E733-76F0-C05F-6F81E1CCBB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816" y="2515744"/>
                <a:ext cx="381000" cy="3810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D1218C6-F7E4-D596-6ADB-8A73448313E4}"/>
                  </a:ext>
                </a:extLst>
              </p:cNvPr>
              <p:cNvSpPr/>
              <p:nvPr/>
            </p:nvSpPr>
            <p:spPr>
              <a:xfrm>
                <a:off x="5611216" y="2058544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𝒗</m:t>
                      </m:r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𝟐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D1218C6-F7E4-D596-6ADB-8A7344831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216" y="2058544"/>
                <a:ext cx="381000" cy="381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8E1D3D5-7D25-6191-563F-8273608CC333}"/>
                  </a:ext>
                </a:extLst>
              </p:cNvPr>
              <p:cNvSpPr/>
              <p:nvPr/>
            </p:nvSpPr>
            <p:spPr>
              <a:xfrm>
                <a:off x="8090702" y="1487044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𝒗</m:t>
                      </m:r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𝟓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8E1D3D5-7D25-6191-563F-8273608CC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702" y="1487044"/>
                <a:ext cx="381000" cy="3810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B1910D0-B300-8C45-2FC0-5481260B46E4}"/>
                  </a:ext>
                </a:extLst>
              </p:cNvPr>
              <p:cNvSpPr/>
              <p:nvPr/>
            </p:nvSpPr>
            <p:spPr>
              <a:xfrm>
                <a:off x="7785902" y="2325244"/>
                <a:ext cx="381000" cy="381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 </m:t>
                      </m:r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𝒗</m:t>
                      </m:r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B1910D0-B300-8C45-2FC0-5481260B4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902" y="2325244"/>
                <a:ext cx="381000" cy="3810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E483D9-02AF-5D12-4850-CD39F1DB6BF6}"/>
                  </a:ext>
                </a:extLst>
              </p:cNvPr>
              <p:cNvSpPr txBox="1"/>
              <p:nvPr/>
            </p:nvSpPr>
            <p:spPr>
              <a:xfrm>
                <a:off x="55101" y="1175027"/>
                <a:ext cx="5437971" cy="2123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38912" indent="-320040" algn="just">
                  <a:buClr>
                    <a:schemeClr val="accent1"/>
                  </a:buClr>
                  <a:buSzPct val="80000"/>
                  <a:buFont typeface="Wingdings 2"/>
                  <a:buChar char=""/>
                </a:pPr>
                <a:r>
                  <a:rPr lang="en-IL" sz="2400" dirty="0">
                    <a:latin typeface="Calibri" pitchFamily="34" charset="0"/>
                    <a:cs typeface="Calibri" pitchFamily="34" charset="0"/>
                  </a:rPr>
                  <a:t>A </a:t>
                </a:r>
                <a:r>
                  <a:rPr lang="en-IL" sz="2400" b="1" dirty="0">
                    <a:latin typeface="Calibri" pitchFamily="34" charset="0"/>
                    <a:cs typeface="Calibri" pitchFamily="34" charset="0"/>
                  </a:rPr>
                  <a:t>graph</a:t>
                </a:r>
                <a:r>
                  <a:rPr lang="en-IL" sz="2400" dirty="0">
                    <a:latin typeface="Calibri" pitchFamily="34" charset="0"/>
                    <a:cs typeface="Calibri" pitchFamily="34" charset="0"/>
                  </a:rPr>
                  <a:t> (denoted </a:t>
                </a:r>
                <a14:m>
                  <m:oMath xmlns:m="http://schemas.openxmlformats.org/officeDocument/2006/math">
                    <m:r>
                      <a:rPr lang="en-IL" sz="2400" b="1" i="1" dirty="0">
                        <a:latin typeface="Cambria Math" panose="02040503050406030204" pitchFamily="18" charset="0"/>
                        <a:cs typeface="Calibri" pitchFamily="34" charset="0"/>
                      </a:rPr>
                      <m:t>𝑮</m:t>
                    </m:r>
                  </m:oMath>
                </a14:m>
                <a:r>
                  <a:rPr lang="en-IL" sz="2400" dirty="0">
                    <a:latin typeface="Calibri" pitchFamily="34" charset="0"/>
                    <a:cs typeface="Calibri" pitchFamily="34" charset="0"/>
                  </a:rPr>
                  <a:t>) is a pair of sets </a:t>
                </a:r>
                <a14:m>
                  <m:oMath xmlns:m="http://schemas.openxmlformats.org/officeDocument/2006/math">
                    <m:r>
                      <a:rPr lang="en-IL" sz="2400" b="1" dirty="0">
                        <a:latin typeface="Cambria Math" panose="02040503050406030204" pitchFamily="18" charset="0"/>
                        <a:cs typeface="Calibri" pitchFamily="34" charset="0"/>
                      </a:rPr>
                      <m:t>(</m:t>
                    </m:r>
                    <m:r>
                      <a:rPr lang="en-IL" sz="2400" b="1" i="1" dirty="0">
                        <a:latin typeface="Cambria Math" panose="02040503050406030204" pitchFamily="18" charset="0"/>
                        <a:cs typeface="Calibri" pitchFamily="34" charset="0"/>
                      </a:rPr>
                      <m:t>𝑽</m:t>
                    </m:r>
                    <m:r>
                      <a:rPr lang="en-IL" sz="2400" b="1" dirty="0">
                        <a:latin typeface="Cambria Math" panose="02040503050406030204" pitchFamily="18" charset="0"/>
                        <a:cs typeface="Calibri" pitchFamily="34" charset="0"/>
                      </a:rPr>
                      <m:t>,</m:t>
                    </m:r>
                    <m:r>
                      <a:rPr lang="en-IL" sz="2400" b="1" i="1" dirty="0">
                        <a:latin typeface="Cambria Math" panose="02040503050406030204" pitchFamily="18" charset="0"/>
                        <a:cs typeface="Calibri" pitchFamily="34" charset="0"/>
                      </a:rPr>
                      <m:t>𝑬</m:t>
                    </m:r>
                    <m:r>
                      <a:rPr lang="en-IL" sz="2400" b="1" dirty="0">
                        <a:latin typeface="Cambria Math" panose="02040503050406030204" pitchFamily="18" charset="0"/>
                        <a:cs typeface="Calibri" pitchFamily="34" charset="0"/>
                      </a:rPr>
                      <m:t>)</m:t>
                    </m:r>
                  </m:oMath>
                </a14:m>
                <a:r>
                  <a:rPr lang="en-IL" sz="2400" dirty="0">
                    <a:latin typeface="Calibri" pitchFamily="34" charset="0"/>
                    <a:cs typeface="Calibri" pitchFamily="34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IL" sz="2400" b="1" i="1" dirty="0">
                        <a:latin typeface="Cambria Math" panose="02040503050406030204" pitchFamily="18" charset="0"/>
                        <a:cs typeface="Calibri" pitchFamily="34" charset="0"/>
                      </a:rPr>
                      <m:t>𝑽</m:t>
                    </m:r>
                  </m:oMath>
                </a14:m>
                <a:r>
                  <a:rPr lang="en-IL" sz="2400" dirty="0">
                    <a:latin typeface="Calibri" pitchFamily="34" charset="0"/>
                    <a:cs typeface="Calibri" pitchFamily="34" charset="0"/>
                  </a:rPr>
                  <a:t> is the set of </a:t>
                </a:r>
                <a:r>
                  <a:rPr lang="en-IL" sz="2400" b="1" dirty="0">
                    <a:latin typeface="Calibri" pitchFamily="34" charset="0"/>
                    <a:cs typeface="Calibri" pitchFamily="34" charset="0"/>
                  </a:rPr>
                  <a:t>vertices</a:t>
                </a:r>
                <a:r>
                  <a:rPr lang="en-IL" sz="2400" dirty="0">
                    <a:latin typeface="Calibri" pitchFamily="34" charset="0"/>
                    <a:cs typeface="Calibri" pitchFamily="34" charset="0"/>
                  </a:rPr>
                  <a:t> (or nodes) and </a:t>
                </a:r>
                <a14:m>
                  <m:oMath xmlns:m="http://schemas.openxmlformats.org/officeDocument/2006/math">
                    <m:r>
                      <a:rPr lang="en-IL" sz="2400" b="1" i="1" dirty="0">
                        <a:latin typeface="Cambria Math" panose="02040503050406030204" pitchFamily="18" charset="0"/>
                        <a:cs typeface="Calibri" pitchFamily="34" charset="0"/>
                      </a:rPr>
                      <m:t>𝑬</m:t>
                    </m:r>
                  </m:oMath>
                </a14:m>
                <a:r>
                  <a:rPr lang="en-IL" sz="2400" dirty="0">
                    <a:latin typeface="Calibri" pitchFamily="34" charset="0"/>
                    <a:cs typeface="Calibri" pitchFamily="34" charset="0"/>
                  </a:rPr>
                  <a:t> is the set of </a:t>
                </a:r>
                <a:r>
                  <a:rPr lang="en-IL" sz="2400" b="1" dirty="0">
                    <a:latin typeface="Calibri" pitchFamily="34" charset="0"/>
                    <a:cs typeface="Calibri" pitchFamily="34" charset="0"/>
                  </a:rPr>
                  <a:t>edges</a:t>
                </a:r>
              </a:p>
              <a:p>
                <a:pPr marL="438912" indent="-320040" algn="just">
                  <a:buClr>
                    <a:schemeClr val="accent1"/>
                  </a:buClr>
                  <a:buSzPct val="80000"/>
                  <a:buFont typeface="Wingdings 2"/>
                  <a:buChar char=""/>
                </a:pPr>
                <a:endParaRPr lang="en-IL" sz="1000" b="1" dirty="0">
                  <a:latin typeface="Calibri" pitchFamily="34" charset="0"/>
                  <a:cs typeface="Calibri" pitchFamily="34" charset="0"/>
                </a:endParaRPr>
              </a:p>
              <a:p>
                <a:pPr marL="438912" indent="-320040" algn="just">
                  <a:buClr>
                    <a:schemeClr val="accent1"/>
                  </a:buClr>
                  <a:buSzPct val="80000"/>
                  <a:buFont typeface="Wingdings 2"/>
                  <a:buChar char=""/>
                </a:pPr>
                <a:r>
                  <a:rPr lang="en-US" sz="2400" dirty="0">
                    <a:latin typeface="Calibri" pitchFamily="34" charset="0"/>
                    <a:cs typeface="Calibri" pitchFamily="34" charset="0"/>
                  </a:rPr>
                  <a:t>An </a:t>
                </a:r>
                <a:r>
                  <a:rPr lang="en-US" sz="2400" b="1" dirty="0">
                    <a:latin typeface="Calibri" pitchFamily="34" charset="0"/>
                    <a:cs typeface="Calibri" pitchFamily="34" charset="0"/>
                  </a:rPr>
                  <a:t>undirected graph</a:t>
                </a:r>
                <a:r>
                  <a:rPr lang="en-US" sz="2400" dirty="0">
                    <a:latin typeface="Calibri" pitchFamily="34" charset="0"/>
                    <a:cs typeface="Calibri" pitchFamily="34" charset="0"/>
                  </a:rPr>
                  <a:t> is a graph in which edges </a:t>
                </a:r>
                <a:r>
                  <a:rPr lang="en-US" sz="2400" u="sng" dirty="0">
                    <a:latin typeface="Calibri" pitchFamily="34" charset="0"/>
                    <a:cs typeface="Calibri" pitchFamily="34" charset="0"/>
                  </a:rPr>
                  <a:t>do not</a:t>
                </a:r>
                <a:r>
                  <a:rPr lang="en-US" sz="2400" dirty="0">
                    <a:latin typeface="Calibri" pitchFamily="34" charset="0"/>
                    <a:cs typeface="Calibri" pitchFamily="34" charset="0"/>
                  </a:rPr>
                  <a:t> have orientations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E483D9-02AF-5D12-4850-CD39F1DB6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1" y="1175027"/>
                <a:ext cx="5437971" cy="2123658"/>
              </a:xfrm>
              <a:prstGeom prst="rect">
                <a:avLst/>
              </a:prstGeom>
              <a:blipFill>
                <a:blip r:embed="rId8"/>
                <a:stretch>
                  <a:fillRect t="-1786" r="-1865" b="-41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42C419E-223E-DD99-F8AD-319DAC177CC2}"/>
                  </a:ext>
                </a:extLst>
              </p:cNvPr>
              <p:cNvSpPr txBox="1"/>
              <p:nvPr/>
            </p:nvSpPr>
            <p:spPr>
              <a:xfrm>
                <a:off x="6475178" y="1309283"/>
                <a:ext cx="15862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42C419E-223E-DD99-F8AD-319DAC177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78" y="1309283"/>
                <a:ext cx="1586272" cy="369332"/>
              </a:xfrm>
              <a:prstGeom prst="rect">
                <a:avLst/>
              </a:prstGeom>
              <a:blipFill>
                <a:blip r:embed="rId9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F26C53B-3182-33B7-EA45-97E3105BCF61}"/>
                  </a:ext>
                </a:extLst>
              </p:cNvPr>
              <p:cNvSpPr txBox="1"/>
              <p:nvPr/>
            </p:nvSpPr>
            <p:spPr>
              <a:xfrm rot="21089505">
                <a:off x="6551204" y="2616460"/>
                <a:ext cx="128531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𝒆</m:t>
                      </m:r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={</m:t>
                      </m:r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𝒗</m:t>
                      </m:r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𝟑</m:t>
                      </m:r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, </m:t>
                      </m:r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𝒗</m:t>
                      </m:r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𝟒</m:t>
                      </m:r>
                      <m:r>
                        <a:rPr lang="en-US" sz="1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itchFamily="34" charset="0"/>
                        </a:rPr>
                        <m:t>}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F26C53B-3182-33B7-EA45-97E3105BC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89505">
                <a:off x="6551204" y="2616460"/>
                <a:ext cx="1285311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2802E29-C606-29A3-B48F-8717F4E4F83B}"/>
                  </a:ext>
                </a:extLst>
              </p:cNvPr>
              <p:cNvSpPr txBox="1"/>
              <p:nvPr/>
            </p:nvSpPr>
            <p:spPr>
              <a:xfrm>
                <a:off x="55101" y="3374885"/>
                <a:ext cx="6705600" cy="2985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38912" indent="-320040" algn="just">
                  <a:buClr>
                    <a:schemeClr val="accent1"/>
                  </a:buClr>
                  <a:buSzPct val="80000"/>
                  <a:buFont typeface="Wingdings 2"/>
                  <a:buChar char=""/>
                </a:pPr>
                <a:r>
                  <a:rPr lang="en-US" sz="2400" dirty="0">
                    <a:latin typeface="Calibri" pitchFamily="34" charset="0"/>
                    <a:cs typeface="Calibri" pitchFamily="34" charset="0"/>
                  </a:rPr>
                  <a:t>The </a:t>
                </a:r>
                <a:r>
                  <a:rPr lang="en-US" sz="2400" b="1" dirty="0">
                    <a:latin typeface="Calibri" pitchFamily="34" charset="0"/>
                    <a:cs typeface="Calibri" pitchFamily="34" charset="0"/>
                  </a:rPr>
                  <a:t>degree</a:t>
                </a:r>
                <a:r>
                  <a:rPr lang="en-US" sz="2400" dirty="0">
                    <a:latin typeface="Calibri" pitchFamily="34" charset="0"/>
                    <a:cs typeface="Calibri" pitchFamily="34" charset="0"/>
                  </a:rPr>
                  <a:t> of a vertex of a graph is the number of edges that are incident to the vertex</a:t>
                </a:r>
              </a:p>
              <a:p>
                <a:pPr marL="438912" indent="-320040" algn="just">
                  <a:buClr>
                    <a:schemeClr val="accent1"/>
                  </a:buClr>
                  <a:buSzPct val="80000"/>
                  <a:buFont typeface="Wingdings 2"/>
                  <a:buChar char=""/>
                </a:pPr>
                <a:endParaRPr lang="en-US" sz="1000" dirty="0">
                  <a:latin typeface="Calibri" pitchFamily="34" charset="0"/>
                  <a:cs typeface="Calibri" pitchFamily="34" charset="0"/>
                </a:endParaRPr>
              </a:p>
              <a:p>
                <a:pPr marL="438912" indent="-320040" algn="just">
                  <a:buClr>
                    <a:schemeClr val="accent1"/>
                  </a:buClr>
                  <a:buSzPct val="80000"/>
                  <a:buFont typeface="Wingdings 2"/>
                  <a:buChar char=""/>
                </a:pPr>
                <a:r>
                  <a:rPr lang="en-US" sz="2400" dirty="0">
                    <a:latin typeface="Calibri" pitchFamily="34" charset="0"/>
                    <a:cs typeface="Calibri" pitchFamily="34" charset="0"/>
                  </a:rPr>
                  <a:t>The </a:t>
                </a:r>
                <a:r>
                  <a:rPr lang="en-US" sz="2400" b="1" dirty="0">
                    <a:latin typeface="Calibri" pitchFamily="34" charset="0"/>
                    <a:cs typeface="Calibri" pitchFamily="34" charset="0"/>
                  </a:rPr>
                  <a:t>adjacency matrix</a:t>
                </a:r>
                <a:r>
                  <a:rPr lang="en-US" sz="2400" dirty="0">
                    <a:latin typeface="Calibri" pitchFamily="34" charset="0"/>
                    <a:cs typeface="Calibri" pitchFamily="34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cs typeface="Calibri" pitchFamily="34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Calibri" pitchFamily="34" charset="0"/>
                    <a:cs typeface="Calibri" pitchFamily="34" charset="0"/>
                  </a:rPr>
                  <a:t> is a matrix where elements of the matrix indicate whether pairs of vertices are adjacent or not in the graph</a:t>
                </a:r>
              </a:p>
              <a:p>
                <a:pPr marL="438912" indent="-320040" algn="just">
                  <a:buClr>
                    <a:schemeClr val="accent1"/>
                  </a:buClr>
                  <a:buSzPct val="80000"/>
                  <a:buFont typeface="Wingdings 2"/>
                  <a:buChar char=""/>
                </a:pPr>
                <a:endParaRPr lang="en-US" sz="1000" dirty="0">
                  <a:latin typeface="Calibri" pitchFamily="34" charset="0"/>
                  <a:cs typeface="Calibri" pitchFamily="34" charset="0"/>
                </a:endParaRPr>
              </a:p>
              <a:p>
                <a:pPr marL="438912" indent="-320040" algn="just">
                  <a:buClr>
                    <a:schemeClr val="accent1"/>
                  </a:buClr>
                  <a:buSzPct val="80000"/>
                  <a:buFont typeface="Wingdings 2"/>
                  <a:buChar char=""/>
                </a:pPr>
                <a:r>
                  <a:rPr lang="en-US" sz="2400" dirty="0">
                    <a:latin typeface="Calibri" pitchFamily="34" charset="0"/>
                    <a:cs typeface="Calibri" pitchFamily="34" charset="0"/>
                  </a:rPr>
                  <a:t>A weighted graph is a graph in which a number (the weight) is assigned to each edge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2802E29-C606-29A3-B48F-8717F4E4F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1" y="3374885"/>
                <a:ext cx="6705600" cy="2985433"/>
              </a:xfrm>
              <a:prstGeom prst="rect">
                <a:avLst/>
              </a:prstGeom>
              <a:blipFill>
                <a:blip r:embed="rId11"/>
                <a:stretch>
                  <a:fillRect t="-1271" r="-1323" b="-38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91E86F2-CA1D-0115-3D7E-72055D30F4E6}"/>
                  </a:ext>
                </a:extLst>
              </p:cNvPr>
              <p:cNvSpPr txBox="1"/>
              <p:nvPr/>
            </p:nvSpPr>
            <p:spPr>
              <a:xfrm>
                <a:off x="7134932" y="3054978"/>
                <a:ext cx="1544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L" dirty="0">
                    <a:cs typeface="Arial" pitchFamily="34" charset="0"/>
                  </a:rPr>
                  <a:t>d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𝑒𝑔</m:t>
                    </m:r>
                    <m:r>
                      <a:rPr lang="en-IL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(</m:t>
                    </m:r>
                    <m:r>
                      <a:rPr lang="en-IL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𝑣</m:t>
                    </m:r>
                    <m:r>
                      <a:rPr lang="en-IL" i="1" dirty="0" smtClean="0">
                        <a:latin typeface="Cambria Math" panose="02040503050406030204" pitchFamily="18" charset="0"/>
                        <a:cs typeface="Arial" pitchFamily="34" charset="0"/>
                      </a:rPr>
                      <m:t>4) =2</m:t>
                    </m:r>
                  </m:oMath>
                </a14:m>
                <a:endParaRPr lang="en-IL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91E86F2-CA1D-0115-3D7E-72055D30F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932" y="3054978"/>
                <a:ext cx="1544782" cy="369332"/>
              </a:xfrm>
              <a:prstGeom prst="rect">
                <a:avLst/>
              </a:prstGeom>
              <a:blipFill>
                <a:blip r:embed="rId12"/>
                <a:stretch>
                  <a:fillRect l="-3252" t="-6667" b="-2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9F55CF-6E36-468C-D7F4-1A975445B0C8}"/>
                  </a:ext>
                </a:extLst>
              </p:cNvPr>
              <p:cNvSpPr txBox="1"/>
              <p:nvPr/>
            </p:nvSpPr>
            <p:spPr>
              <a:xfrm>
                <a:off x="6688929" y="4093637"/>
                <a:ext cx="2471831" cy="13376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A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L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L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he-IL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he-IL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L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he-IL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he-IL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he-IL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L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he-IL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L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he-IL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L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he-IL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L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L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he-IL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he-IL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he-IL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L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he-IL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he-IL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he-IL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L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he-IL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he-IL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he-IL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L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9F55CF-6E36-468C-D7F4-1A975445B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929" y="4093637"/>
                <a:ext cx="2471831" cy="1337674"/>
              </a:xfrm>
              <a:prstGeom prst="rect">
                <a:avLst/>
              </a:prstGeom>
              <a:blipFill>
                <a:blip r:embed="rId1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698425DE-68A6-809E-FF21-1B647BC82983}"/>
              </a:ext>
            </a:extLst>
          </p:cNvPr>
          <p:cNvSpPr txBox="1"/>
          <p:nvPr/>
        </p:nvSpPr>
        <p:spPr>
          <a:xfrm>
            <a:off x="5847472" y="17098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BDD3E81-D509-B9D8-4CC9-9B98634D6EAE}"/>
              </a:ext>
            </a:extLst>
          </p:cNvPr>
          <p:cNvSpPr txBox="1"/>
          <p:nvPr/>
        </p:nvSpPr>
        <p:spPr>
          <a:xfrm>
            <a:off x="5888860" y="24416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B0EFF2-7C3C-CDCA-C642-2CE91D835A84}"/>
              </a:ext>
            </a:extLst>
          </p:cNvPr>
          <p:cNvSpPr txBox="1"/>
          <p:nvPr/>
        </p:nvSpPr>
        <p:spPr>
          <a:xfrm>
            <a:off x="6411460" y="20702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4144DDF-51FB-F489-7BE1-C1E3F69FB03B}"/>
              </a:ext>
            </a:extLst>
          </p:cNvPr>
          <p:cNvSpPr txBox="1"/>
          <p:nvPr/>
        </p:nvSpPr>
        <p:spPr>
          <a:xfrm>
            <a:off x="7137679" y="17273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Arial" pitchFamily="34" charset="0"/>
                <a:cs typeface="Arial" pitchFamily="34" charset="0"/>
              </a:rPr>
              <a:t>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40C115C-C538-9F5C-356D-6437689FC118}"/>
              </a:ext>
            </a:extLst>
          </p:cNvPr>
          <p:cNvSpPr txBox="1"/>
          <p:nvPr/>
        </p:nvSpPr>
        <p:spPr>
          <a:xfrm>
            <a:off x="7049570" y="22569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805535B-22BE-2EBD-F7CE-222A2AF27DD8}"/>
              </a:ext>
            </a:extLst>
          </p:cNvPr>
          <p:cNvSpPr txBox="1"/>
          <p:nvPr/>
        </p:nvSpPr>
        <p:spPr>
          <a:xfrm>
            <a:off x="8058735" y="19566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9D530E-1256-9FA3-D0E1-97A01F5A4388}"/>
                  </a:ext>
                </a:extLst>
              </p:cNvPr>
              <p:cNvSpPr txBox="1"/>
              <p:nvPr/>
            </p:nvSpPr>
            <p:spPr>
              <a:xfrm>
                <a:off x="6989080" y="5831281"/>
                <a:ext cx="1974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𝑤</m:t>
                      </m:r>
                      <m:r>
                        <a:rPr lang="en-IL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({</m:t>
                      </m:r>
                      <m:r>
                        <a:rPr lang="en-IL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𝑣</m:t>
                      </m:r>
                      <m:r>
                        <a:rPr lang="en-IL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3, </m:t>
                      </m:r>
                      <m:r>
                        <a:rPr lang="en-IL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𝑣</m:t>
                      </m:r>
                      <m:r>
                        <a:rPr lang="en-IL" i="1" dirty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4}) = 4</m:t>
                      </m:r>
                    </m:oMath>
                  </m:oMathPara>
                </a14:m>
                <a:endParaRPr lang="en-IL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9D530E-1256-9FA3-D0E1-97A01F5A4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080" y="5831281"/>
                <a:ext cx="1974643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6DE32ED-6D33-C20E-8D09-B5218B822EEC}"/>
                  </a:ext>
                </a:extLst>
              </p:cNvPr>
              <p:cNvSpPr txBox="1"/>
              <p:nvPr/>
            </p:nvSpPr>
            <p:spPr>
              <a:xfrm>
                <a:off x="6672898" y="4087873"/>
                <a:ext cx="2503891" cy="13376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A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L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IL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he-IL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he-IL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L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he-IL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he-IL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he-IL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L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he-IL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L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he-IL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5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L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he-IL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  <a:cs typeface="Arial" pitchFamily="34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L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L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he-IL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4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he-IL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L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4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he-IL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IL" i="1" smtClean="0">
                                              <a:latin typeface="Cambria Math" panose="02040503050406030204" pitchFamily="18" charset="0"/>
                                              <a:cs typeface="Arial" pitchFamily="34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he-IL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he-IL" b="0" i="1" smtClean="0">
                                                <a:latin typeface="Cambria Math" panose="02040503050406030204" pitchFamily="18" charset="0"/>
                                                <a:cs typeface="Arial" pitchFamily="34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L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6DE32ED-6D33-C20E-8D09-B5218B822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898" y="4087873"/>
                <a:ext cx="2503891" cy="1337674"/>
              </a:xfrm>
              <a:prstGeom prst="rect">
                <a:avLst/>
              </a:prstGeom>
              <a:blipFill>
                <a:blip r:embed="rId1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28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7" grpId="1"/>
      <p:bldP spid="58" grpId="0"/>
      <p:bldP spid="63" grpId="0"/>
      <p:bldP spid="64" grpId="0"/>
      <p:bldP spid="65" grpId="0"/>
      <p:bldP spid="66" grpId="0"/>
      <p:bldP spid="67" grpId="0"/>
      <p:bldP spid="59" grpId="0"/>
      <p:bldP spid="6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2B232-2953-99AB-1A8A-3A2222C24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Louvain: Modularity 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AB986-C5D6-B7A5-338F-944F14527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37FCB-BAA1-0816-7970-0B00DE717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371600"/>
            <a:ext cx="6678000" cy="2160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858B9C-A909-0367-2B58-00E176A86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3832714"/>
            <a:ext cx="6678000" cy="474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F279E-B066-BD26-F688-1F162E6B3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99" y="4771240"/>
            <a:ext cx="8169164" cy="143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7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17339-C988-58F8-357F-1332E47B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Louvain 1</a:t>
            </a:r>
            <a:r>
              <a:rPr lang="en-IL" baseline="30000" dirty="0"/>
              <a:t>st</a:t>
            </a:r>
            <a:r>
              <a:rPr lang="en-IL" dirty="0"/>
              <a:t> phase: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1AF0C0-BAD5-FA52-462E-445EDA7AA5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008000"/>
                    </a:solidFill>
                  </a:rPr>
                  <a:t>Iterate until no node moves to a new community: </a:t>
                </a:r>
              </a:p>
              <a:p>
                <a:pPr lvl="1"/>
                <a:r>
                  <a:rPr lang="en-US" dirty="0">
                    <a:solidFill>
                      <a:srgbClr val="008000"/>
                    </a:solidFill>
                  </a:rPr>
                  <a:t>For each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0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/>
                  <a:t> currently in community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compute the </a:t>
                </a:r>
                <a:r>
                  <a:rPr lang="en-US" dirty="0">
                    <a:solidFill>
                      <a:srgbClr val="C00000"/>
                    </a:solidFill>
                  </a:rPr>
                  <a:t>best community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argma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i="0" smtClean="0">
                        <a:latin typeface="Cambria Math" panose="02040503050406030204" pitchFamily="18" charset="0"/>
                      </a:rPr>
                      <m:t>Q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then </a:t>
                </a:r>
                <a:r>
                  <a:rPr lang="en-US" dirty="0">
                    <a:solidFill>
                      <a:srgbClr val="C00000"/>
                    </a:solidFill>
                  </a:rPr>
                  <a:t>update the community</a:t>
                </a:r>
                <a:r>
                  <a:rPr lang="en-US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1AF0C0-BAD5-FA52-462E-445EDA7AA5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72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39357-53E6-AC91-F566-BB531BD9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89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1060-2ECA-5A78-54B7-B7EB087B1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L" dirty="0"/>
              <a:t>Louvain: 2</a:t>
            </a:r>
            <a:r>
              <a:rPr lang="en-IL" baseline="30000" dirty="0"/>
              <a:t>nd</a:t>
            </a:r>
            <a:r>
              <a:rPr lang="en-IL" dirty="0"/>
              <a:t> phase (Restructuring)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C8313-7A1F-7302-8DFB-B747173FA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B84AC5-785D-8FC1-4917-2DD8569D8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883394"/>
            <a:ext cx="6297785" cy="2913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DF8AB3-AA04-E4F3-8E0F-B41962D9269C}"/>
              </a:ext>
            </a:extLst>
          </p:cNvPr>
          <p:cNvSpPr txBox="1"/>
          <p:nvPr/>
        </p:nvSpPr>
        <p:spPr>
          <a:xfrm>
            <a:off x="457200" y="1295400"/>
            <a:ext cx="8229600" cy="2667000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>
                <a:solidFill>
                  <a:srgbClr val="008000"/>
                </a:solidFill>
                <a:latin typeface="Calibri" pitchFamily="34" charset="0"/>
                <a:cs typeface="Calibri" pitchFamily="34" charset="0"/>
              </a:defRPr>
            </a:lvl1pPr>
            <a:lvl2pPr marL="731520" lvl="1" indent="-274320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>
                <a:solidFill>
                  <a:srgbClr val="008000"/>
                </a:solidFill>
                <a:latin typeface="Calibri" pitchFamily="34" charset="0"/>
                <a:cs typeface="Calibri" pitchFamily="34" charset="0"/>
              </a:defRPr>
            </a:lvl2pPr>
            <a:lvl3pPr marL="996696" lvl="2" indent="-228600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b="0" i="1">
                <a:latin typeface="Cambria Math" panose="02040503050406030204" pitchFamily="18" charset="0"/>
                <a:cs typeface="Calibri" pitchFamily="34" charset="0"/>
              </a:defRPr>
            </a:lvl3pPr>
            <a:lvl4pPr marL="1216152" indent="-182880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4pPr>
            <a:lvl5pPr marL="1426464" indent="-182880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smtClean="0">
                <a:latin typeface="Calibri" pitchFamily="34" charset="0"/>
                <a:cs typeface="Calibri" pitchFamily="34" charset="0"/>
              </a:defRPr>
            </a:lvl5pPr>
            <a:lvl6pPr marL="1627632" indent="-182880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/>
            </a:lvl6pPr>
            <a:lvl7pPr marL="1828800" indent="-182880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/>
            </a:lvl7pPr>
            <a:lvl8pPr marL="2029968" indent="-18288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/>
            </a:lvl8pPr>
            <a:lvl9pPr marL="2231136" indent="-182880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baseline="0"/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The communities obtained in the first phase are contracted into </a:t>
            </a:r>
            <a:r>
              <a:rPr lang="en-US" sz="2400" dirty="0">
                <a:solidFill>
                  <a:srgbClr val="0070C0"/>
                </a:solidFill>
              </a:rPr>
              <a:t>super-nodes</a:t>
            </a:r>
            <a:r>
              <a:rPr lang="en-US" sz="2400" dirty="0">
                <a:solidFill>
                  <a:schemeClr val="tx1"/>
                </a:solidFill>
              </a:rPr>
              <a:t>, and the network is created accordingly:</a:t>
            </a:r>
          </a:p>
          <a:p>
            <a:pPr marL="754380" lvl="1" indent="-342900"/>
            <a:r>
              <a:rPr lang="en-US" sz="2000" dirty="0">
                <a:solidFill>
                  <a:schemeClr val="tx1"/>
                </a:solidFill>
              </a:rPr>
              <a:t>Super-nodes are connected if there is at least one edge between the nodes of the corresponding communities</a:t>
            </a:r>
          </a:p>
          <a:p>
            <a:pPr marL="754380" lvl="1" indent="-342900"/>
            <a:r>
              <a:rPr lang="en-US" sz="2000" dirty="0">
                <a:solidFill>
                  <a:schemeClr val="tx1"/>
                </a:solidFill>
              </a:rPr>
              <a:t>The weight of the edge between the two super-nodes is the sum of the weights from all edges between their corresponding communities</a:t>
            </a:r>
          </a:p>
          <a:p>
            <a:r>
              <a:rPr lang="en-US" sz="2400" dirty="0">
                <a:solidFill>
                  <a:srgbClr val="D60093"/>
                </a:solidFill>
              </a:rPr>
              <a:t>Phase 1 is then run on the super-node network</a:t>
            </a:r>
          </a:p>
        </p:txBody>
      </p:sp>
    </p:spTree>
    <p:extLst>
      <p:ext uri="{BB962C8B-B14F-4D97-AF65-F5344CB8AC3E}">
        <p14:creationId xmlns:p14="http://schemas.microsoft.com/office/powerpoint/2010/main" val="25697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475EC-5055-B779-F379-BFB0DE50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Louvain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AB719-9B67-EDD0-264A-D75262164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AD3BC-2B4B-7EB1-BBC8-81288431B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" y="1288130"/>
            <a:ext cx="806957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525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31154-F1D3-4359-1E56-01FFD34A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dirty="0"/>
              <a:t>Back to Detecting Cell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97D40-5D51-2E5D-1243-97C2657D9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9797A-5033-DA9D-82FF-3CCE0CD37D7E}"/>
              </a:ext>
            </a:extLst>
          </p:cNvPr>
          <p:cNvSpPr txBox="1"/>
          <p:nvPr/>
        </p:nvSpPr>
        <p:spPr>
          <a:xfrm>
            <a:off x="609600" y="1625453"/>
            <a:ext cx="8229600" cy="3213247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defPPr>
              <a:defRPr lang="en-US"/>
            </a:defPPr>
            <a:lvl1pPr marL="438912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400">
                <a:latin typeface="Calibri" pitchFamily="34" charset="0"/>
                <a:cs typeface="Calibri" pitchFamily="34" charset="0"/>
              </a:defRPr>
            </a:lvl1pPr>
            <a:lvl2pPr marL="754380" lvl="1" indent="-342900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2pPr>
            <a:lvl3pPr marL="996696" lvl="2" indent="-228600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b="0" i="1">
                <a:latin typeface="Cambria Math" panose="02040503050406030204" pitchFamily="18" charset="0"/>
                <a:cs typeface="Calibri" pitchFamily="34" charset="0"/>
              </a:defRPr>
            </a:lvl3pPr>
            <a:lvl4pPr marL="1216152" indent="-182880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4pPr>
            <a:lvl5pPr marL="1426464" indent="-182880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5pPr>
            <a:lvl6pPr marL="1627632" indent="-182880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/>
            </a:lvl6pPr>
            <a:lvl7pPr marL="1828800" indent="-182880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/>
            </a:lvl7pPr>
            <a:lvl8pPr marL="2029968" indent="-18288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/>
            </a:lvl8pPr>
            <a:lvl9pPr marL="2231136" indent="-182880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baseline="0"/>
            </a:lvl9pPr>
          </a:lstStyle>
          <a:p>
            <a:pPr marL="118872" indent="0">
              <a:buNone/>
            </a:pPr>
            <a:r>
              <a:rPr lang="en-US" b="1" dirty="0"/>
              <a:t>Input:</a:t>
            </a:r>
          </a:p>
          <a:p>
            <a:pPr marL="434340" lvl="1" indent="0">
              <a:buNone/>
            </a:pPr>
            <a:r>
              <a:rPr lang="en-US" dirty="0"/>
              <a:t>Single-cell gene expression data</a:t>
            </a:r>
          </a:p>
          <a:p>
            <a:pPr marL="118872" indent="0">
              <a:buNone/>
            </a:pPr>
            <a:r>
              <a:rPr lang="en-US" b="1" dirty="0"/>
              <a:t>Steps:</a:t>
            </a:r>
          </a:p>
          <a:p>
            <a:pPr lvl="1"/>
            <a:r>
              <a:rPr lang="en-US" dirty="0"/>
              <a:t>Apply PCA to cell gene expression data (~50 dim)</a:t>
            </a:r>
          </a:p>
          <a:p>
            <a:pPr lvl="1"/>
            <a:r>
              <a:rPr lang="en-US" dirty="0"/>
              <a:t>Create K-NN (K=15) graph between the low-dim cell gene expressions</a:t>
            </a:r>
          </a:p>
          <a:p>
            <a:pPr lvl="1"/>
            <a:r>
              <a:rPr lang="en-US" dirty="0"/>
              <a:t>Apply the Louvain algorithm to identify the clusters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6782DB-D9E6-EEDC-1956-ED26C26E5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261430"/>
            <a:ext cx="2331440" cy="15157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38C25D-DF37-0A03-BC7A-4E2E2961E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293" y="4267200"/>
            <a:ext cx="5548213" cy="208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text, screen&#10;&#10;Description automatically generated">
            <a:extLst>
              <a:ext uri="{FF2B5EF4-FFF2-40B4-BE49-F238E27FC236}">
                <a16:creationId xmlns:a16="http://schemas.microsoft.com/office/drawing/2014/main" id="{3DEE79CC-7DFE-9AFC-AFEF-9F4D4F2A4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228850"/>
            <a:ext cx="4993728" cy="2400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F23FCC-DBAB-D4F0-AF31-59847FA5C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95" y="76200"/>
            <a:ext cx="8229600" cy="987552"/>
          </a:xfrm>
        </p:spPr>
        <p:txBody>
          <a:bodyPr>
            <a:noAutofit/>
          </a:bodyPr>
          <a:lstStyle/>
          <a:p>
            <a:r>
              <a:rPr lang="en-US" sz="3600" dirty="0"/>
              <a:t>Interpretation of Genomic Deep Neural Models</a:t>
            </a:r>
            <a:endParaRPr lang="en-IL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69BE1-33F9-7AFD-71D0-B9C3D675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545BE5-3530-0B58-228A-EBEB0A01E2C4}"/>
              </a:ext>
            </a:extLst>
          </p:cNvPr>
          <p:cNvSpPr txBox="1"/>
          <p:nvPr/>
        </p:nvSpPr>
        <p:spPr>
          <a:xfrm>
            <a:off x="457200" y="1295400"/>
            <a:ext cx="8229600" cy="2667000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>
                <a:solidFill>
                  <a:srgbClr val="008000"/>
                </a:solidFill>
                <a:latin typeface="Calibri" pitchFamily="34" charset="0"/>
                <a:cs typeface="Calibri" pitchFamily="34" charset="0"/>
              </a:defRPr>
            </a:lvl1pPr>
            <a:lvl2pPr marL="731520" lvl="1" indent="-274320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>
                <a:solidFill>
                  <a:srgbClr val="008000"/>
                </a:solidFill>
                <a:latin typeface="Calibri" pitchFamily="34" charset="0"/>
                <a:cs typeface="Calibri" pitchFamily="34" charset="0"/>
              </a:defRPr>
            </a:lvl2pPr>
            <a:lvl3pPr marL="996696" lvl="2" indent="-228600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b="0" i="1">
                <a:latin typeface="Cambria Math" panose="02040503050406030204" pitchFamily="18" charset="0"/>
                <a:cs typeface="Calibri" pitchFamily="34" charset="0"/>
              </a:defRPr>
            </a:lvl3pPr>
            <a:lvl4pPr marL="1216152" indent="-182880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4pPr>
            <a:lvl5pPr marL="1426464" indent="-182880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smtClean="0">
                <a:latin typeface="Calibri" pitchFamily="34" charset="0"/>
                <a:cs typeface="Calibri" pitchFamily="34" charset="0"/>
              </a:defRPr>
            </a:lvl5pPr>
            <a:lvl6pPr marL="1627632" indent="-182880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/>
            </a:lvl6pPr>
            <a:lvl7pPr marL="1828800" indent="-182880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/>
            </a:lvl7pPr>
            <a:lvl8pPr marL="2029968" indent="-18288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/>
            </a:lvl8pPr>
            <a:lvl9pPr marL="2231136" indent="-182880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baseline="0"/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A general setting of a </a:t>
            </a:r>
            <a:r>
              <a:rPr lang="en-US" sz="2400" dirty="0">
                <a:solidFill>
                  <a:srgbClr val="0070C0"/>
                </a:solidFill>
              </a:rPr>
              <a:t>supervised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genomic deep neural model can be represented in a straightforward scheme: </a:t>
            </a:r>
            <a:endParaRPr lang="en-US" sz="2400" dirty="0">
              <a:solidFill>
                <a:srgbClr val="D6009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D2D46D-58E3-11FD-09A2-73BFFCDC4FC2}"/>
                  </a:ext>
                </a:extLst>
              </p:cNvPr>
              <p:cNvSpPr txBox="1"/>
              <p:nvPr/>
            </p:nvSpPr>
            <p:spPr>
              <a:xfrm>
                <a:off x="-17148" y="2747498"/>
                <a:ext cx="2289495" cy="13630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L" dirty="0">
                    <a:latin typeface="Calibri" pitchFamily="34" charset="0"/>
                    <a:cs typeface="Calibri" pitchFamily="34" charset="0"/>
                  </a:rPr>
                  <a:t>DNA/RNA sequnce </a:t>
                </a:r>
              </a:p>
              <a:p>
                <a:pPr algn="ctr"/>
                <a:r>
                  <a:rPr lang="en-US" dirty="0">
                    <a:latin typeface="Calibri" pitchFamily="34" charset="0"/>
                    <a:cs typeface="Calibri" pitchFamily="34" charset="0"/>
                  </a:rPr>
                  <a:t>i</a:t>
                </a:r>
                <a:r>
                  <a:rPr lang="en-IL" dirty="0">
                    <a:latin typeface="Calibri" pitchFamily="34" charset="0"/>
                    <a:cs typeface="Calibri" pitchFamily="34" charset="0"/>
                  </a:rPr>
                  <a:t>natance/datapoint</a:t>
                </a:r>
                <a:endParaRPr lang="en-IL" sz="2000" dirty="0">
                  <a:latin typeface="Calibri" pitchFamily="34" charset="0"/>
                  <a:cs typeface="Calibri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∈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Σ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ℓ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IL" sz="1600" b="0" dirty="0">
                  <a:latin typeface="Arial" pitchFamily="34" charset="0"/>
                  <a:cs typeface="Arial" pitchFamily="34" charset="0"/>
                </a:endParaRPr>
              </a:p>
              <a:p>
                <a:pPr algn="ctr"/>
                <a:r>
                  <a:rPr lang="en-US" sz="1600" dirty="0">
                    <a:latin typeface="Arial" pitchFamily="34" charset="0"/>
                    <a:cs typeface="Arial" pitchFamily="34" charset="0"/>
                  </a:rPr>
                  <a:t>w</a:t>
                </a:r>
                <a:r>
                  <a:rPr lang="en-IL" sz="1600" dirty="0">
                    <a:latin typeface="Arial" pitchFamily="34" charset="0"/>
                    <a:cs typeface="Arial" pitchFamily="34" charset="0"/>
                  </a:rPr>
                  <a:t>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rial" pitchFamily="34" charset="0"/>
                      </a:rPr>
                      <m:t>Σ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={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𝐶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𝐺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𝑈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}</m:t>
                    </m:r>
                  </m:oMath>
                </a14:m>
                <a:r>
                  <a:rPr lang="en-IL" sz="1600" dirty="0">
                    <a:latin typeface="Arial" pitchFamily="34" charset="0"/>
                    <a:cs typeface="Arial" pitchFamily="34" charset="0"/>
                  </a:rPr>
                  <a:t> </a:t>
                </a:r>
                <a:endParaRPr lang="en-IL" sz="1600" b="0" dirty="0">
                  <a:latin typeface="Arial" pitchFamily="34" charset="0"/>
                  <a:cs typeface="Arial" pitchFamily="34" charset="0"/>
                </a:endParaRPr>
              </a:p>
              <a:p>
                <a:pPr algn="ctr"/>
                <a:endParaRPr lang="en-US" sz="1400" b="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D2D46D-58E3-11FD-09A2-73BFFCDC4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148" y="2747498"/>
                <a:ext cx="2289495" cy="1363002"/>
              </a:xfrm>
              <a:prstGeom prst="rect">
                <a:avLst/>
              </a:prstGeom>
              <a:blipFill>
                <a:blip r:embed="rId4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4919E9-2B9D-D520-6EA7-0BCBD604C746}"/>
                  </a:ext>
                </a:extLst>
              </p:cNvPr>
              <p:cNvSpPr txBox="1"/>
              <p:nvPr/>
            </p:nvSpPr>
            <p:spPr>
              <a:xfrm>
                <a:off x="6686708" y="2553545"/>
                <a:ext cx="6788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′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L" dirty="0"/>
                            <m:t> </m:t>
                          </m:r>
                        </m:e>
                      </m:d>
                    </m:oMath>
                  </m:oMathPara>
                </a14:m>
                <a:endParaRPr lang="en-IL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4919E9-2B9D-D520-6EA7-0BCBD604C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708" y="2553545"/>
                <a:ext cx="678892" cy="369332"/>
              </a:xfrm>
              <a:prstGeom prst="rect">
                <a:avLst/>
              </a:prstGeom>
              <a:blipFill>
                <a:blip r:embed="rId5"/>
                <a:stretch>
                  <a:fillRect l="-1852" t="-6897" r="-14815" b="-206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368088-5AB5-8B25-EB59-FDE7EADCFE27}"/>
                  </a:ext>
                </a:extLst>
              </p:cNvPr>
              <p:cNvSpPr txBox="1"/>
              <p:nvPr/>
            </p:nvSpPr>
            <p:spPr>
              <a:xfrm>
                <a:off x="6681872" y="3777734"/>
                <a:ext cx="6788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  <m:t>′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IL" dirty="0"/>
                            <m:t> </m:t>
                          </m:r>
                        </m:e>
                      </m:d>
                    </m:oMath>
                  </m:oMathPara>
                </a14:m>
                <a:endParaRPr lang="en-IL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368088-5AB5-8B25-EB59-FDE7EADCF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872" y="3777734"/>
                <a:ext cx="678892" cy="369332"/>
              </a:xfrm>
              <a:prstGeom prst="rect">
                <a:avLst/>
              </a:prstGeom>
              <a:blipFill>
                <a:blip r:embed="rId6"/>
                <a:stretch>
                  <a:fillRect l="-3704" t="-3333" r="-14815" b="-2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F984DD9-F30F-B225-44E0-961C0AF3BFF9}"/>
              </a:ext>
            </a:extLst>
          </p:cNvPr>
          <p:cNvSpPr txBox="1"/>
          <p:nvPr/>
        </p:nvSpPr>
        <p:spPr>
          <a:xfrm>
            <a:off x="7175820" y="3105834"/>
            <a:ext cx="1871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Classifiction</a:t>
            </a:r>
            <a:r>
              <a:rPr lang="en-IL" dirty="0">
                <a:latin typeface="Calibri" pitchFamily="34" charset="0"/>
                <a:cs typeface="Calibri" pitchFamily="34" charset="0"/>
              </a:rPr>
              <a:t> or </a:t>
            </a:r>
            <a:r>
              <a:rPr lang="en-IL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regression</a:t>
            </a:r>
            <a:r>
              <a:rPr lang="en-IL" dirty="0">
                <a:latin typeface="Calibri" pitchFamily="34" charset="0"/>
                <a:cs typeface="Calibri" pitchFamily="34" charset="0"/>
              </a:rPr>
              <a:t> tasks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963B266F-539F-042F-F756-D5B1C4C37FF7}"/>
              </a:ext>
            </a:extLst>
          </p:cNvPr>
          <p:cNvSpPr/>
          <p:nvPr/>
        </p:nvSpPr>
        <p:spPr>
          <a:xfrm>
            <a:off x="2209800" y="2308169"/>
            <a:ext cx="125094" cy="2133600"/>
          </a:xfrm>
          <a:prstGeom prst="leftBrace">
            <a:avLst>
              <a:gd name="adj1" fmla="val 8333"/>
              <a:gd name="adj2" fmla="val 5115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1C92CF4-7C82-35CD-4385-19F2A4D4F5AB}"/>
                  </a:ext>
                </a:extLst>
              </p:cNvPr>
              <p:cNvSpPr txBox="1"/>
              <p:nvPr/>
            </p:nvSpPr>
            <p:spPr>
              <a:xfrm>
                <a:off x="4348356" y="3337236"/>
                <a:ext cx="1459458" cy="3244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∈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×4</m:t>
                          </m:r>
                        </m:sup>
                      </m:sSubSup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1C92CF4-7C82-35CD-4385-19F2A4D4F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356" y="3337236"/>
                <a:ext cx="1459458" cy="3244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EABF23-491E-2D6B-D636-372E28D93A80}"/>
                  </a:ext>
                </a:extLst>
              </p:cNvPr>
              <p:cNvSpPr txBox="1"/>
              <p:nvPr/>
            </p:nvSpPr>
            <p:spPr>
              <a:xfrm>
                <a:off x="2739235" y="3347675"/>
                <a:ext cx="773988" cy="3154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cs typeface="Arial" pitchFamily="34" charset="0"/>
                        </a:rPr>
                        <m:t>∈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Σ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ℓ </m:t>
                          </m:r>
                        </m:sup>
                      </m:sSup>
                    </m:oMath>
                  </m:oMathPara>
                </a14:m>
                <a:endParaRPr lang="en-IL" sz="1400" i="1" dirty="0">
                  <a:latin typeface="Cambria Math" panose="02040503050406030204" pitchFamily="18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EABF23-491E-2D6B-D636-372E28D93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235" y="3347675"/>
                <a:ext cx="773988" cy="3154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7415072-F589-6A91-3229-57E71F4D1E38}"/>
              </a:ext>
            </a:extLst>
          </p:cNvPr>
          <p:cNvSpPr txBox="1"/>
          <p:nvPr/>
        </p:nvSpPr>
        <p:spPr>
          <a:xfrm>
            <a:off x="457200" y="4747748"/>
            <a:ext cx="8229600" cy="192348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>
                <a:solidFill>
                  <a:srgbClr val="008000"/>
                </a:solidFill>
                <a:latin typeface="Calibri" pitchFamily="34" charset="0"/>
                <a:cs typeface="Calibri" pitchFamily="34" charset="0"/>
              </a:defRPr>
            </a:lvl1pPr>
            <a:lvl2pPr marL="731520" lvl="1" indent="-274320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>
                <a:solidFill>
                  <a:srgbClr val="008000"/>
                </a:solidFill>
                <a:latin typeface="Calibri" pitchFamily="34" charset="0"/>
                <a:cs typeface="Calibri" pitchFamily="34" charset="0"/>
              </a:defRPr>
            </a:lvl2pPr>
            <a:lvl3pPr marL="996696" lvl="2" indent="-228600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b="0" i="1">
                <a:latin typeface="Cambria Math" panose="02040503050406030204" pitchFamily="18" charset="0"/>
                <a:cs typeface="Calibri" pitchFamily="34" charset="0"/>
              </a:defRPr>
            </a:lvl3pPr>
            <a:lvl4pPr marL="1216152" indent="-182880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4pPr>
            <a:lvl5pPr marL="1426464" indent="-182880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smtClean="0">
                <a:latin typeface="Calibri" pitchFamily="34" charset="0"/>
                <a:cs typeface="Calibri" pitchFamily="34" charset="0"/>
              </a:defRPr>
            </a:lvl5pPr>
            <a:lvl6pPr marL="1627632" indent="-182880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/>
            </a:lvl6pPr>
            <a:lvl7pPr marL="1828800" indent="-182880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/>
            </a:lvl7pPr>
            <a:lvl8pPr marL="2029968" indent="-18288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/>
            </a:lvl8pPr>
            <a:lvl9pPr marL="2231136" indent="-182880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baseline="0"/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Having an accurate predictor is only one requirement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What did the network learn? Why did it make the decisions it made?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877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5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505F8-C095-A2C2-8AC7-D1E223AC0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8021"/>
            <a:ext cx="8229600" cy="987552"/>
          </a:xfrm>
        </p:spPr>
        <p:txBody>
          <a:bodyPr>
            <a:noAutofit/>
          </a:bodyPr>
          <a:lstStyle/>
          <a:p>
            <a:r>
              <a:rPr lang="en-IL" sz="3600" dirty="0"/>
              <a:t>Local and Global </a:t>
            </a:r>
            <a:r>
              <a:rPr lang="en-US" sz="3600" dirty="0"/>
              <a:t>Model Interpretation</a:t>
            </a:r>
            <a:r>
              <a:rPr lang="en-IL" sz="36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662BA-1274-174C-C495-FDC9B985C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8DA8B-0B93-55D9-FEF3-BF9744F29D43}"/>
              </a:ext>
            </a:extLst>
          </p:cNvPr>
          <p:cNvSpPr txBox="1"/>
          <p:nvPr/>
        </p:nvSpPr>
        <p:spPr>
          <a:xfrm>
            <a:off x="202034" y="1121272"/>
            <a:ext cx="8484765" cy="3757882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defPPr>
              <a:defRPr lang="en-US"/>
            </a:defPPr>
            <a:lvl1pPr marL="438912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400">
                <a:latin typeface="Calibri" pitchFamily="34" charset="0"/>
                <a:cs typeface="Calibri" pitchFamily="34" charset="0"/>
              </a:defRPr>
            </a:lvl1pPr>
            <a:lvl2pPr marL="731520" lvl="1" indent="-274320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>
                <a:solidFill>
                  <a:srgbClr val="008000"/>
                </a:solidFill>
                <a:latin typeface="Calibri" pitchFamily="34" charset="0"/>
                <a:cs typeface="Calibri" pitchFamily="34" charset="0"/>
              </a:defRPr>
            </a:lvl2pPr>
            <a:lvl3pPr marL="996696" lvl="2" indent="-228600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b="0" i="1">
                <a:latin typeface="Cambria Math" panose="02040503050406030204" pitchFamily="18" charset="0"/>
                <a:cs typeface="Calibri" pitchFamily="34" charset="0"/>
              </a:defRPr>
            </a:lvl3pPr>
            <a:lvl4pPr marL="1216152" indent="-182880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4pPr>
            <a:lvl5pPr marL="1426464" indent="-182880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5pPr>
            <a:lvl6pPr marL="1627632" indent="-182880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/>
            </a:lvl6pPr>
            <a:lvl7pPr marL="1828800" indent="-182880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/>
            </a:lvl7pPr>
            <a:lvl8pPr marL="2029968" indent="-18288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/>
            </a:lvl8pPr>
            <a:lvl9pPr marL="2231136" indent="-182880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baseline="0"/>
            </a:lvl9pPr>
          </a:lstStyle>
          <a:p>
            <a:r>
              <a:rPr lang="en-US" dirty="0">
                <a:solidFill>
                  <a:srgbClr val="D60093"/>
                </a:solidFill>
              </a:rPr>
              <a:t>Local interpretation</a:t>
            </a:r>
            <a:r>
              <a:rPr lang="en-US" dirty="0"/>
              <a:t> techniques try to answer the question: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Why did the model make a certain prediction for an instance?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Various techniques have been developed to </a:t>
            </a:r>
            <a:r>
              <a:rPr lang="en-US" sz="2000" dirty="0">
                <a:solidFill>
                  <a:srgbClr val="0070C0"/>
                </a:solidFill>
              </a:rPr>
              <a:t>assign local importance to the input features</a:t>
            </a:r>
            <a:r>
              <a:rPr lang="en-US" sz="2000" dirty="0">
                <a:solidFill>
                  <a:schemeClr val="tx1"/>
                </a:solidFill>
              </a:rPr>
              <a:t> of an instance. For example, Integrated gradients (IG) which is based on the outputs’ gradients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[Sundararajan</a:t>
            </a:r>
            <a:r>
              <a:rPr lang="en-US" sz="2000" i="1" dirty="0">
                <a:solidFill>
                  <a:schemeClr val="bg1">
                    <a:lumMod val="85000"/>
                  </a:schemeClr>
                </a:solidFill>
              </a:rPr>
              <a:t> et al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. ICML 2017]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3A68A07-B2C7-E47D-6FC7-857980151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2895600"/>
            <a:ext cx="6045200" cy="2671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1A88EB-FD41-759C-9595-41F483AE7255}"/>
              </a:ext>
            </a:extLst>
          </p:cNvPr>
          <p:cNvSpPr txBox="1"/>
          <p:nvPr/>
        </p:nvSpPr>
        <p:spPr>
          <a:xfrm>
            <a:off x="202035" y="5634473"/>
            <a:ext cx="8484764" cy="987552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defPPr>
              <a:defRPr lang="en-US"/>
            </a:defPPr>
            <a:lvl1pPr marL="438912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400">
                <a:solidFill>
                  <a:srgbClr val="D60093"/>
                </a:solidFill>
                <a:latin typeface="Calibri" pitchFamily="34" charset="0"/>
                <a:cs typeface="Calibri" pitchFamily="34" charset="0"/>
              </a:defRPr>
            </a:lvl1pPr>
            <a:lvl2pPr marL="731520" lvl="1" indent="-274320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2pPr>
            <a:lvl3pPr marL="996696" lvl="2" indent="-228600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b="0" i="1">
                <a:latin typeface="Cambria Math" panose="02040503050406030204" pitchFamily="18" charset="0"/>
                <a:cs typeface="Calibri" pitchFamily="34" charset="0"/>
              </a:defRPr>
            </a:lvl3pPr>
            <a:lvl4pPr marL="1216152" indent="-182880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4pPr>
            <a:lvl5pPr marL="1426464" indent="-182880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5pPr>
            <a:lvl6pPr marL="1627632" indent="-182880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/>
            </a:lvl6pPr>
            <a:lvl7pPr marL="1828800" indent="-182880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/>
            </a:lvl7pPr>
            <a:lvl8pPr marL="2029968" indent="-18288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/>
            </a:lvl8pPr>
            <a:lvl9pPr marL="2231136" indent="-182880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baseline="0"/>
            </a:lvl9pPr>
          </a:lstStyle>
          <a:p>
            <a:r>
              <a:rPr lang="en-US" dirty="0"/>
              <a:t>Global interpretation </a:t>
            </a:r>
            <a:r>
              <a:rPr lang="en-US" dirty="0">
                <a:solidFill>
                  <a:schemeClr val="tx1"/>
                </a:solidFill>
              </a:rPr>
              <a:t>techniques try to answer the question:</a:t>
            </a:r>
          </a:p>
          <a:p>
            <a:pPr lvl="1"/>
            <a:r>
              <a:rPr lang="en-US" dirty="0"/>
              <a:t>how a model behaves in general? What features drive predictions?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BE3CB2-686A-4313-A81E-B6A9BCAB4172}"/>
                  </a:ext>
                </a:extLst>
              </p:cNvPr>
              <p:cNvSpPr txBox="1"/>
              <p:nvPr/>
            </p:nvSpPr>
            <p:spPr>
              <a:xfrm>
                <a:off x="492700" y="4576745"/>
                <a:ext cx="1056700" cy="6465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L" dirty="0">
                    <a:latin typeface="Arial" pitchFamily="34" charset="0"/>
                    <a:cs typeface="Arial" pitchFamily="34" charset="0"/>
                  </a:rPr>
                  <a:t>Instance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L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BE3CB2-686A-4313-A81E-B6A9BCAB4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00" y="4576745"/>
                <a:ext cx="1056700" cy="646587"/>
              </a:xfrm>
              <a:prstGeom prst="rect">
                <a:avLst/>
              </a:prstGeom>
              <a:blipFill>
                <a:blip r:embed="rId4"/>
                <a:stretch>
                  <a:fillRect l="-4762" t="-3846" r="-4762" b="-192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06189D6-0103-AF22-D14D-F348CB1DEEBC}"/>
              </a:ext>
            </a:extLst>
          </p:cNvPr>
          <p:cNvSpPr txBox="1"/>
          <p:nvPr/>
        </p:nvSpPr>
        <p:spPr>
          <a:xfrm>
            <a:off x="6653867" y="3535715"/>
            <a:ext cx="2057400" cy="830997"/>
          </a:xfrm>
          <a:prstGeom prst="rect">
            <a:avLst/>
          </a:prstGeom>
        </p:spPr>
        <p:txBody>
          <a:bodyPr vert="horz" lIns="54864" tIns="91440" rtlCol="0">
            <a:normAutofit lnSpcReduction="10000"/>
          </a:bodyPr>
          <a:lstStyle>
            <a:defPPr>
              <a:defRPr lang="en-US"/>
            </a:defPPr>
            <a:lvl1pPr marL="438912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400">
                <a:solidFill>
                  <a:srgbClr val="D60093"/>
                </a:solidFill>
                <a:latin typeface="Calibri" pitchFamily="34" charset="0"/>
                <a:cs typeface="Calibri" pitchFamily="34" charset="0"/>
              </a:defRPr>
            </a:lvl1pPr>
            <a:lvl2pPr marL="731520" lvl="1" indent="-274320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2pPr>
            <a:lvl3pPr marL="996696" lvl="2" indent="-228600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b="0" i="1">
                <a:latin typeface="Cambria Math" panose="02040503050406030204" pitchFamily="18" charset="0"/>
                <a:cs typeface="Calibri" pitchFamily="34" charset="0"/>
              </a:defRPr>
            </a:lvl3pPr>
            <a:lvl4pPr marL="1216152" indent="-182880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4pPr>
            <a:lvl5pPr marL="1426464" indent="-182880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5pPr>
            <a:lvl6pPr marL="1627632" indent="-182880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/>
            </a:lvl6pPr>
            <a:lvl7pPr marL="1828800" indent="-182880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/>
            </a:lvl7pPr>
            <a:lvl8pPr marL="2029968" indent="-18288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/>
            </a:lvl8pPr>
            <a:lvl9pPr marL="2231136" indent="-182880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baseline="0"/>
            </a:lvl9pPr>
          </a:lstStyle>
          <a:p>
            <a:pPr marL="118872" indent="0" algn="ctr">
              <a:buNone/>
            </a:pPr>
            <a:r>
              <a:rPr lang="en-US" dirty="0">
                <a:solidFill>
                  <a:srgbClr val="008000"/>
                </a:solidFill>
              </a:rPr>
              <a:t>Attribution map</a:t>
            </a:r>
            <a:endParaRPr lang="en-IL" dirty="0">
              <a:solidFill>
                <a:srgbClr val="008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D39720-34A5-136B-7C23-D7BFC026B1B6}"/>
              </a:ext>
            </a:extLst>
          </p:cNvPr>
          <p:cNvSpPr txBox="1"/>
          <p:nvPr/>
        </p:nvSpPr>
        <p:spPr>
          <a:xfrm>
            <a:off x="7436991" y="4824961"/>
            <a:ext cx="1795907" cy="830997"/>
          </a:xfrm>
          <a:prstGeom prst="rect">
            <a:avLst/>
          </a:prstGeom>
        </p:spPr>
        <p:txBody>
          <a:bodyPr vert="horz" lIns="54864" tIns="91440" rtlCol="0">
            <a:normAutofit lnSpcReduction="10000"/>
          </a:bodyPr>
          <a:lstStyle>
            <a:defPPr>
              <a:defRPr lang="en-US"/>
            </a:defPPr>
            <a:lvl1pPr marL="118872" indent="0" algn="ctr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400">
                <a:solidFill>
                  <a:srgbClr val="008000"/>
                </a:solidFill>
                <a:latin typeface="Calibri" pitchFamily="34" charset="0"/>
                <a:cs typeface="Calibri" pitchFamily="34" charset="0"/>
              </a:defRPr>
            </a:lvl1pPr>
            <a:lvl2pPr marL="731520" lvl="1" indent="-274320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2pPr>
            <a:lvl3pPr marL="996696" lvl="2" indent="-228600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b="0" i="1">
                <a:latin typeface="Cambria Math" panose="02040503050406030204" pitchFamily="18" charset="0"/>
                <a:cs typeface="Calibri" pitchFamily="34" charset="0"/>
              </a:defRPr>
            </a:lvl3pPr>
            <a:lvl4pPr marL="1216152" indent="-182880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4pPr>
            <a:lvl5pPr marL="1426464" indent="-182880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5pPr>
            <a:lvl6pPr marL="1627632" indent="-182880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/>
            </a:lvl6pPr>
            <a:lvl7pPr marL="1828800" indent="-182880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/>
            </a:lvl7pPr>
            <a:lvl8pPr marL="2029968" indent="-18288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/>
            </a:lvl8pPr>
            <a:lvl9pPr marL="2231136" indent="-182880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baseline="0"/>
            </a:lvl9pPr>
          </a:lstStyle>
          <a:p>
            <a:r>
              <a:rPr lang="en-US" dirty="0" err="1"/>
              <a:t>Attributionmap</a:t>
            </a:r>
            <a:r>
              <a:rPr lang="en-US" dirty="0"/>
              <a:t> logo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3244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76528-E943-E216-25B2-6AEAFE9C6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Motifs in Attribution Maps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8ACD8-5E90-FC33-9277-4451D05EF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956ED77-7294-1C6C-C1FF-410461475024}"/>
              </a:ext>
            </a:extLst>
          </p:cNvPr>
          <p:cNvSpPr txBox="1">
            <a:spLocks/>
          </p:cNvSpPr>
          <p:nvPr/>
        </p:nvSpPr>
        <p:spPr>
          <a:xfrm>
            <a:off x="152400" y="1253330"/>
            <a:ext cx="8534400" cy="507126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kern="1200" smtClean="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sz="2400" dirty="0"/>
              <a:t>The problem is that local interpretation techniques are applied to one sequence</a:t>
            </a:r>
          </a:p>
          <a:p>
            <a:endParaRPr lang="en-US" sz="2400" dirty="0"/>
          </a:p>
          <a:p>
            <a:r>
              <a:rPr lang="en-US" sz="2400" dirty="0"/>
              <a:t>What are the common patters of the attribution maps?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endParaRPr lang="en-US" sz="2400" dirty="0"/>
          </a:p>
          <a:p>
            <a:pPr marL="118872" indent="0">
              <a:buNone/>
            </a:pPr>
            <a:endParaRPr lang="en-US" sz="2400" dirty="0"/>
          </a:p>
          <a:p>
            <a:r>
              <a:rPr lang="en-US" sz="2400" dirty="0"/>
              <a:t>Transcription Factor Motif Discovery from Importance Scores </a:t>
            </a:r>
            <a:r>
              <a:rPr lang="en-US" sz="2400" b="1" dirty="0"/>
              <a:t>TF-</a:t>
            </a:r>
            <a:r>
              <a:rPr lang="en-US" sz="2400" b="1" dirty="0" err="1"/>
              <a:t>MoDISco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[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</a:rPr>
              <a:t>Shirkumar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</a:rPr>
              <a:t> et al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. MLCB NIPS 2018]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4641B2F-39D8-76B6-E483-9204245462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b="60764"/>
          <a:stretch/>
        </p:blipFill>
        <p:spPr>
          <a:xfrm>
            <a:off x="2971800" y="3200400"/>
            <a:ext cx="3200400" cy="132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7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F6827-52D3-2B47-BB61-D75C26BAC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Finding Motifs in Attribution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6DD7C-20A5-0B46-9E4F-B629CEA29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610877"/>
            <a:ext cx="7886700" cy="454111"/>
          </a:xfrm>
          <a:noFill/>
          <a:ln>
            <a:noFill/>
          </a:ln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D60093"/>
                </a:solidFill>
              </a:rPr>
              <a:t>What are the common patters in this example?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4C8F1-AC46-DA44-8921-736ECE14D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7836"/>
            <a:ext cx="9144000" cy="900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AD9F68-EB11-A040-9835-FF6E5A6F33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58"/>
          <a:stretch/>
        </p:blipFill>
        <p:spPr>
          <a:xfrm>
            <a:off x="0" y="3400654"/>
            <a:ext cx="9144000" cy="824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8F4BDF-970D-9F4F-B312-5ADA6F2CA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62200"/>
            <a:ext cx="9144000" cy="8846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7E1CB-7C89-C256-B74B-91D4F4E1DF74}"/>
              </a:ext>
            </a:extLst>
          </p:cNvPr>
          <p:cNvSpPr txBox="1"/>
          <p:nvPr/>
        </p:nvSpPr>
        <p:spPr>
          <a:xfrm>
            <a:off x="457200" y="5486400"/>
            <a:ext cx="82296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latin typeface="Calibri" pitchFamily="34" charset="0"/>
                <a:cs typeface="Calibri" pitchFamily="34" charset="0"/>
              </a:rPr>
              <a:t>TF-</a:t>
            </a:r>
            <a:r>
              <a:rPr lang="en-US" sz="2500" dirty="0" err="1">
                <a:latin typeface="Calibri" pitchFamily="34" charset="0"/>
                <a:cs typeface="Calibri" pitchFamily="34" charset="0"/>
              </a:rPr>
              <a:t>MoDISco</a:t>
            </a:r>
            <a:r>
              <a:rPr lang="en-US" sz="2500" dirty="0">
                <a:latin typeface="Calibri" pitchFamily="34" charset="0"/>
                <a:cs typeface="Calibri" pitchFamily="34" charset="0"/>
              </a:rPr>
              <a:t> provides a </a:t>
            </a:r>
            <a:r>
              <a:rPr lang="en-US" sz="25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scalable</a:t>
            </a:r>
            <a:r>
              <a:rPr lang="en-US" sz="2500" dirty="0">
                <a:latin typeface="Calibri" pitchFamily="34" charset="0"/>
                <a:cs typeface="Calibri" pitchFamily="34" charset="0"/>
              </a:rPr>
              <a:t> technique </a:t>
            </a:r>
            <a:r>
              <a:rPr lang="en-US" sz="2500" dirty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based on clustering </a:t>
            </a:r>
            <a:r>
              <a:rPr lang="en-US" sz="2500" dirty="0">
                <a:latin typeface="Calibri" pitchFamily="34" charset="0"/>
                <a:cs typeface="Calibri" pitchFamily="34" charset="0"/>
              </a:rPr>
              <a:t>for finding motifs in attribution maps</a:t>
            </a:r>
            <a:endParaRPr lang="en-IL" sz="25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02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522D0-B07D-54E3-71ED-AB84A658F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TF-</a:t>
            </a:r>
            <a:r>
              <a:rPr lang="en-US" b="1" dirty="0" err="1"/>
              <a:t>MoDISco</a:t>
            </a:r>
            <a:r>
              <a:rPr lang="en-US" b="1" dirty="0"/>
              <a:t> phases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EB2C0-B484-33DB-B453-9571EA76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9200"/>
            <a:ext cx="8229600" cy="5562600"/>
          </a:xfrm>
        </p:spPr>
        <p:txBody>
          <a:bodyPr>
            <a:noAutofit/>
          </a:bodyPr>
          <a:lstStyle/>
          <a:p>
            <a:r>
              <a:rPr lang="en-IL" sz="2400" dirty="0"/>
              <a:t>T</a:t>
            </a:r>
            <a:r>
              <a:rPr lang="en-US" sz="2400" dirty="0"/>
              <a:t>h</a:t>
            </a:r>
            <a:r>
              <a:rPr lang="en-IL" sz="2400" dirty="0"/>
              <a:t>e method is comparised of 3 phases: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sz="2000" dirty="0">
                <a:solidFill>
                  <a:srgbClr val="008000"/>
                </a:solidFill>
              </a:rPr>
              <a:t>Create </a:t>
            </a:r>
            <a:r>
              <a:rPr lang="en-IL" sz="2000" dirty="0">
                <a:solidFill>
                  <a:srgbClr val="008000"/>
                </a:solidFill>
              </a:rPr>
              <a:t>metacluster</a:t>
            </a:r>
            <a:r>
              <a:rPr lang="en-US" sz="2000" dirty="0">
                <a:solidFill>
                  <a:srgbClr val="008000"/>
                </a:solidFill>
              </a:rPr>
              <a:t>s </a:t>
            </a:r>
            <a:r>
              <a:rPr lang="en-US" sz="2000" dirty="0"/>
              <a:t>– cluster segments of the input, termed “</a:t>
            </a:r>
            <a:r>
              <a:rPr lang="en-US" sz="2000" dirty="0" err="1"/>
              <a:t>seqlets</a:t>
            </a:r>
            <a:r>
              <a:rPr lang="en-US" sz="2000" dirty="0"/>
              <a:t>”, into </a:t>
            </a:r>
            <a:r>
              <a:rPr lang="en-IL" sz="2000" dirty="0"/>
              <a:t>metacluster</a:t>
            </a:r>
            <a:r>
              <a:rPr lang="en-US" sz="2000" dirty="0"/>
              <a:t>s so that each has a distinct pattern of contribution to the various tasks. Almost sequence content-independent</a:t>
            </a:r>
          </a:p>
          <a:p>
            <a:pPr marL="728663" lvl="1" indent="-385763">
              <a:buFont typeface="+mj-lt"/>
              <a:buAutoNum type="arabicPeriod"/>
            </a:pPr>
            <a:endParaRPr lang="en-US" sz="2000" dirty="0"/>
          </a:p>
          <a:p>
            <a:pPr marL="728663" lvl="1" indent="-385763">
              <a:buFont typeface="+mj-lt"/>
              <a:buAutoNum type="arabicPeriod"/>
            </a:pPr>
            <a:r>
              <a:rPr lang="en-IL" sz="2000" dirty="0">
                <a:solidFill>
                  <a:srgbClr val="008000"/>
                </a:solidFill>
              </a:rPr>
              <a:t>Cluster within a metacluster </a:t>
            </a:r>
            <a:r>
              <a:rPr lang="en-IL" sz="2000" dirty="0"/>
              <a:t>- subcluster the seqlets in a metacluster. Seqnance content and importance -dependent </a:t>
            </a:r>
          </a:p>
          <a:p>
            <a:pPr marL="728663" lvl="1" indent="-385763">
              <a:buFont typeface="+mj-lt"/>
              <a:buAutoNum type="arabicPeriod"/>
            </a:pPr>
            <a:endParaRPr lang="en-IL" sz="2000" dirty="0"/>
          </a:p>
          <a:p>
            <a:pPr marL="728663" lvl="1" indent="-385763">
              <a:buFont typeface="+mj-lt"/>
              <a:buAutoNum type="arabicPeriod"/>
            </a:pPr>
            <a:r>
              <a:rPr lang="en-IL" sz="2000" dirty="0">
                <a:solidFill>
                  <a:srgbClr val="008000"/>
                </a:solidFill>
              </a:rPr>
              <a:t>Post-processing of clusters</a:t>
            </a:r>
            <a:r>
              <a:rPr lang="en-IL" sz="2000" dirty="0"/>
              <a:t> – Make sure that two motifs were not merged (we will skip this)</a:t>
            </a:r>
          </a:p>
          <a:p>
            <a:pPr marL="728663" lvl="1" indent="-385763">
              <a:buFont typeface="+mj-lt"/>
              <a:buAutoNum type="arabicPeriod"/>
            </a:pPr>
            <a:endParaRPr lang="en-IL" sz="2000" dirty="0"/>
          </a:p>
          <a:p>
            <a:r>
              <a:rPr lang="en-IL" sz="2400" dirty="0"/>
              <a:t>Input to TF-MoDISco: </a:t>
            </a:r>
            <a:r>
              <a:rPr lang="en-US" sz="2400" dirty="0"/>
              <a:t>Attribution </a:t>
            </a:r>
            <a:r>
              <a:rPr lang="en-IL" sz="2400" dirty="0"/>
              <a:t>score maps</a:t>
            </a:r>
          </a:p>
          <a:p>
            <a:endParaRPr lang="en-IL" sz="2400" dirty="0"/>
          </a:p>
          <a:p>
            <a:r>
              <a:rPr lang="en-US" sz="2400" dirty="0"/>
              <a:t>As a case study, we examine a predictive model with 3 tasks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21180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262907"/>
            <a:ext cx="4226536" cy="3483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&amp; Communities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6750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/>
              <a:t>A network is a graph that means something, e.g., a Facebook network</a:t>
            </a:r>
          </a:p>
          <a:p>
            <a:pPr algn="just"/>
            <a:endParaRPr lang="en-US" dirty="0"/>
          </a:p>
          <a:p>
            <a:pPr algn="just"/>
            <a:r>
              <a:rPr lang="en-US" sz="2400" dirty="0"/>
              <a:t>We often think of networks being organized into </a:t>
            </a:r>
            <a:r>
              <a:rPr lang="en-US" sz="2400" dirty="0">
                <a:solidFill>
                  <a:srgbClr val="D60093"/>
                </a:solidFill>
              </a:rPr>
              <a:t>modules, clusters, communities:</a:t>
            </a:r>
            <a:endParaRPr lang="en-US" dirty="0">
              <a:solidFill>
                <a:srgbClr val="D60093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9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830AC47-6364-3357-4919-8A9AB7C988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2318462"/>
            <a:ext cx="9144000" cy="909308"/>
          </a:xfrm>
          <a:custGeom>
            <a:avLst/>
            <a:gdLst>
              <a:gd name="connsiteX0" fmla="*/ 155045 w 5257800"/>
              <a:gd name="connsiteY0" fmla="*/ 0 h 522852"/>
              <a:gd name="connsiteX1" fmla="*/ 1063103 w 5257800"/>
              <a:gd name="connsiteY1" fmla="*/ 0 h 522852"/>
              <a:gd name="connsiteX2" fmla="*/ 1062783 w 5257800"/>
              <a:gd name="connsiteY2" fmla="*/ 4857 h 522852"/>
              <a:gd name="connsiteX3" fmla="*/ 1060450 w 5257800"/>
              <a:gd name="connsiteY3" fmla="*/ 40473 h 522852"/>
              <a:gd name="connsiteX4" fmla="*/ 1047750 w 5257800"/>
              <a:gd name="connsiteY4" fmla="*/ 69048 h 522852"/>
              <a:gd name="connsiteX5" fmla="*/ 1047750 w 5257800"/>
              <a:gd name="connsiteY5" fmla="*/ 65873 h 522852"/>
              <a:gd name="connsiteX6" fmla="*/ 1031875 w 5257800"/>
              <a:gd name="connsiteY6" fmla="*/ 81748 h 522852"/>
              <a:gd name="connsiteX7" fmla="*/ 1019175 w 5257800"/>
              <a:gd name="connsiteY7" fmla="*/ 100798 h 522852"/>
              <a:gd name="connsiteX8" fmla="*/ 1009650 w 5257800"/>
              <a:gd name="connsiteY8" fmla="*/ 119848 h 522852"/>
              <a:gd name="connsiteX9" fmla="*/ 977900 w 5257800"/>
              <a:gd name="connsiteY9" fmla="*/ 135723 h 522852"/>
              <a:gd name="connsiteX10" fmla="*/ 949325 w 5257800"/>
              <a:gd name="connsiteY10" fmla="*/ 148423 h 522852"/>
              <a:gd name="connsiteX11" fmla="*/ 939800 w 5257800"/>
              <a:gd name="connsiteY11" fmla="*/ 151598 h 522852"/>
              <a:gd name="connsiteX12" fmla="*/ 930275 w 5257800"/>
              <a:gd name="connsiteY12" fmla="*/ 154773 h 522852"/>
              <a:gd name="connsiteX13" fmla="*/ 892175 w 5257800"/>
              <a:gd name="connsiteY13" fmla="*/ 157948 h 522852"/>
              <a:gd name="connsiteX14" fmla="*/ 879475 w 5257800"/>
              <a:gd name="connsiteY14" fmla="*/ 161123 h 522852"/>
              <a:gd name="connsiteX15" fmla="*/ 822325 w 5257800"/>
              <a:gd name="connsiteY15" fmla="*/ 170648 h 522852"/>
              <a:gd name="connsiteX16" fmla="*/ 784225 w 5257800"/>
              <a:gd name="connsiteY16" fmla="*/ 176998 h 522852"/>
              <a:gd name="connsiteX17" fmla="*/ 679450 w 5257800"/>
              <a:gd name="connsiteY17" fmla="*/ 180173 h 522852"/>
              <a:gd name="connsiteX18" fmla="*/ 660400 w 5257800"/>
              <a:gd name="connsiteY18" fmla="*/ 186523 h 522852"/>
              <a:gd name="connsiteX19" fmla="*/ 650875 w 5257800"/>
              <a:gd name="connsiteY19" fmla="*/ 192873 h 522852"/>
              <a:gd name="connsiteX20" fmla="*/ 635000 w 5257800"/>
              <a:gd name="connsiteY20" fmla="*/ 196048 h 522852"/>
              <a:gd name="connsiteX21" fmla="*/ 625475 w 5257800"/>
              <a:gd name="connsiteY21" fmla="*/ 202398 h 522852"/>
              <a:gd name="connsiteX22" fmla="*/ 606425 w 5257800"/>
              <a:gd name="connsiteY22" fmla="*/ 208748 h 522852"/>
              <a:gd name="connsiteX23" fmla="*/ 587375 w 5257800"/>
              <a:gd name="connsiteY23" fmla="*/ 221448 h 522852"/>
              <a:gd name="connsiteX24" fmla="*/ 568325 w 5257800"/>
              <a:gd name="connsiteY24" fmla="*/ 230973 h 522852"/>
              <a:gd name="connsiteX25" fmla="*/ 568325 w 5257800"/>
              <a:gd name="connsiteY25" fmla="*/ 250023 h 522852"/>
              <a:gd name="connsiteX26" fmla="*/ 568325 w 5257800"/>
              <a:gd name="connsiteY26" fmla="*/ 259548 h 522852"/>
              <a:gd name="connsiteX27" fmla="*/ 587375 w 5257800"/>
              <a:gd name="connsiteY27" fmla="*/ 281773 h 522852"/>
              <a:gd name="connsiteX28" fmla="*/ 615950 w 5257800"/>
              <a:gd name="connsiteY28" fmla="*/ 297648 h 522852"/>
              <a:gd name="connsiteX29" fmla="*/ 628650 w 5257800"/>
              <a:gd name="connsiteY29" fmla="*/ 291298 h 522852"/>
              <a:gd name="connsiteX30" fmla="*/ 635000 w 5257800"/>
              <a:gd name="connsiteY30" fmla="*/ 281773 h 522852"/>
              <a:gd name="connsiteX31" fmla="*/ 644525 w 5257800"/>
              <a:gd name="connsiteY31" fmla="*/ 275423 h 522852"/>
              <a:gd name="connsiteX32" fmla="*/ 650875 w 5257800"/>
              <a:gd name="connsiteY32" fmla="*/ 265898 h 522852"/>
              <a:gd name="connsiteX33" fmla="*/ 676275 w 5257800"/>
              <a:gd name="connsiteY33" fmla="*/ 253198 h 522852"/>
              <a:gd name="connsiteX34" fmla="*/ 682625 w 5257800"/>
              <a:gd name="connsiteY34" fmla="*/ 243673 h 522852"/>
              <a:gd name="connsiteX35" fmla="*/ 708025 w 5257800"/>
              <a:gd name="connsiteY35" fmla="*/ 237323 h 522852"/>
              <a:gd name="connsiteX36" fmla="*/ 720725 w 5257800"/>
              <a:gd name="connsiteY36" fmla="*/ 234148 h 522852"/>
              <a:gd name="connsiteX37" fmla="*/ 746125 w 5257800"/>
              <a:gd name="connsiteY37" fmla="*/ 230973 h 522852"/>
              <a:gd name="connsiteX38" fmla="*/ 796925 w 5257800"/>
              <a:gd name="connsiteY38" fmla="*/ 221448 h 522852"/>
              <a:gd name="connsiteX39" fmla="*/ 828675 w 5257800"/>
              <a:gd name="connsiteY39" fmla="*/ 211923 h 522852"/>
              <a:gd name="connsiteX40" fmla="*/ 838200 w 5257800"/>
              <a:gd name="connsiteY40" fmla="*/ 208748 h 522852"/>
              <a:gd name="connsiteX41" fmla="*/ 873125 w 5257800"/>
              <a:gd name="connsiteY41" fmla="*/ 202398 h 522852"/>
              <a:gd name="connsiteX42" fmla="*/ 904875 w 5257800"/>
              <a:gd name="connsiteY42" fmla="*/ 196048 h 522852"/>
              <a:gd name="connsiteX43" fmla="*/ 971550 w 5257800"/>
              <a:gd name="connsiteY43" fmla="*/ 189698 h 522852"/>
              <a:gd name="connsiteX44" fmla="*/ 990600 w 5257800"/>
              <a:gd name="connsiteY44" fmla="*/ 186523 h 522852"/>
              <a:gd name="connsiteX45" fmla="*/ 1069975 w 5257800"/>
              <a:gd name="connsiteY45" fmla="*/ 180173 h 522852"/>
              <a:gd name="connsiteX46" fmla="*/ 1085850 w 5257800"/>
              <a:gd name="connsiteY46" fmla="*/ 176998 h 522852"/>
              <a:gd name="connsiteX47" fmla="*/ 1108075 w 5257800"/>
              <a:gd name="connsiteY47" fmla="*/ 170648 h 522852"/>
              <a:gd name="connsiteX48" fmla="*/ 1114425 w 5257800"/>
              <a:gd name="connsiteY48" fmla="*/ 151598 h 522852"/>
              <a:gd name="connsiteX49" fmla="*/ 1117600 w 5257800"/>
              <a:gd name="connsiteY49" fmla="*/ 142073 h 522852"/>
              <a:gd name="connsiteX50" fmla="*/ 1123950 w 5257800"/>
              <a:gd name="connsiteY50" fmla="*/ 110323 h 522852"/>
              <a:gd name="connsiteX51" fmla="*/ 1139825 w 5257800"/>
              <a:gd name="connsiteY51" fmla="*/ 100798 h 522852"/>
              <a:gd name="connsiteX52" fmla="*/ 1168400 w 5257800"/>
              <a:gd name="connsiteY52" fmla="*/ 94448 h 522852"/>
              <a:gd name="connsiteX53" fmla="*/ 1203325 w 5257800"/>
              <a:gd name="connsiteY53" fmla="*/ 78573 h 522852"/>
              <a:gd name="connsiteX54" fmla="*/ 1228725 w 5257800"/>
              <a:gd name="connsiteY54" fmla="*/ 75398 h 522852"/>
              <a:gd name="connsiteX55" fmla="*/ 1266825 w 5257800"/>
              <a:gd name="connsiteY55" fmla="*/ 65873 h 522852"/>
              <a:gd name="connsiteX56" fmla="*/ 1317625 w 5257800"/>
              <a:gd name="connsiteY56" fmla="*/ 56348 h 522852"/>
              <a:gd name="connsiteX57" fmla="*/ 1454150 w 5257800"/>
              <a:gd name="connsiteY57" fmla="*/ 37298 h 522852"/>
              <a:gd name="connsiteX58" fmla="*/ 1517650 w 5257800"/>
              <a:gd name="connsiteY58" fmla="*/ 34123 h 522852"/>
              <a:gd name="connsiteX59" fmla="*/ 1593850 w 5257800"/>
              <a:gd name="connsiteY59" fmla="*/ 24598 h 522852"/>
              <a:gd name="connsiteX60" fmla="*/ 1638300 w 5257800"/>
              <a:gd name="connsiteY60" fmla="*/ 18248 h 522852"/>
              <a:gd name="connsiteX61" fmla="*/ 1666875 w 5257800"/>
              <a:gd name="connsiteY61" fmla="*/ 15073 h 522852"/>
              <a:gd name="connsiteX62" fmla="*/ 1739900 w 5257800"/>
              <a:gd name="connsiteY62" fmla="*/ 2373 h 522852"/>
              <a:gd name="connsiteX63" fmla="*/ 1761232 w 5257800"/>
              <a:gd name="connsiteY63" fmla="*/ 0 h 522852"/>
              <a:gd name="connsiteX64" fmla="*/ 5257800 w 5257800"/>
              <a:gd name="connsiteY64" fmla="*/ 0 h 522852"/>
              <a:gd name="connsiteX65" fmla="*/ 5257800 w 5257800"/>
              <a:gd name="connsiteY65" fmla="*/ 522852 h 522852"/>
              <a:gd name="connsiteX66" fmla="*/ 0 w 5257800"/>
              <a:gd name="connsiteY66" fmla="*/ 522852 h 522852"/>
              <a:gd name="connsiteX67" fmla="*/ 0 w 5257800"/>
              <a:gd name="connsiteY67" fmla="*/ 218273 h 522852"/>
              <a:gd name="connsiteX68" fmla="*/ 3175 w 5257800"/>
              <a:gd name="connsiteY68" fmla="*/ 208748 h 522852"/>
              <a:gd name="connsiteX69" fmla="*/ 22225 w 5257800"/>
              <a:gd name="connsiteY69" fmla="*/ 183348 h 522852"/>
              <a:gd name="connsiteX70" fmla="*/ 25400 w 5257800"/>
              <a:gd name="connsiteY70" fmla="*/ 170648 h 522852"/>
              <a:gd name="connsiteX71" fmla="*/ 34925 w 5257800"/>
              <a:gd name="connsiteY71" fmla="*/ 157948 h 522852"/>
              <a:gd name="connsiteX72" fmla="*/ 41275 w 5257800"/>
              <a:gd name="connsiteY72" fmla="*/ 148423 h 522852"/>
              <a:gd name="connsiteX73" fmla="*/ 44450 w 5257800"/>
              <a:gd name="connsiteY73" fmla="*/ 138898 h 522852"/>
              <a:gd name="connsiteX74" fmla="*/ 50800 w 5257800"/>
              <a:gd name="connsiteY74" fmla="*/ 129373 h 522852"/>
              <a:gd name="connsiteX75" fmla="*/ 53975 w 5257800"/>
              <a:gd name="connsiteY75" fmla="*/ 119848 h 522852"/>
              <a:gd name="connsiteX76" fmla="*/ 60325 w 5257800"/>
              <a:gd name="connsiteY76" fmla="*/ 103973 h 522852"/>
              <a:gd name="connsiteX77" fmla="*/ 73025 w 5257800"/>
              <a:gd name="connsiteY77" fmla="*/ 84923 h 522852"/>
              <a:gd name="connsiteX78" fmla="*/ 92075 w 5257800"/>
              <a:gd name="connsiteY78" fmla="*/ 65873 h 522852"/>
              <a:gd name="connsiteX79" fmla="*/ 101600 w 5257800"/>
              <a:gd name="connsiteY79" fmla="*/ 49998 h 522852"/>
              <a:gd name="connsiteX80" fmla="*/ 139700 w 5257800"/>
              <a:gd name="connsiteY80" fmla="*/ 18248 h 522852"/>
              <a:gd name="connsiteX81" fmla="*/ 149891 w 5257800"/>
              <a:gd name="connsiteY81" fmla="*/ 5358 h 52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257800" h="522852">
                <a:moveTo>
                  <a:pt x="155045" y="0"/>
                </a:moveTo>
                <a:lnTo>
                  <a:pt x="1063103" y="0"/>
                </a:lnTo>
                <a:lnTo>
                  <a:pt x="1062783" y="4857"/>
                </a:lnTo>
                <a:cubicBezTo>
                  <a:pt x="1062105" y="15019"/>
                  <a:pt x="1061326" y="26756"/>
                  <a:pt x="1060450" y="40473"/>
                </a:cubicBezTo>
                <a:cubicBezTo>
                  <a:pt x="1059650" y="53008"/>
                  <a:pt x="1053961" y="59731"/>
                  <a:pt x="1047750" y="69048"/>
                </a:cubicBezTo>
                <a:cubicBezTo>
                  <a:pt x="1054706" y="41223"/>
                  <a:pt x="1050027" y="61318"/>
                  <a:pt x="1047750" y="65873"/>
                </a:cubicBezTo>
                <a:cubicBezTo>
                  <a:pt x="1042458" y="76456"/>
                  <a:pt x="1041400" y="75398"/>
                  <a:pt x="1031875" y="81748"/>
                </a:cubicBezTo>
                <a:cubicBezTo>
                  <a:pt x="1027642" y="88098"/>
                  <a:pt x="1021588" y="93558"/>
                  <a:pt x="1019175" y="100798"/>
                </a:cubicBezTo>
                <a:cubicBezTo>
                  <a:pt x="1016593" y="108545"/>
                  <a:pt x="1015805" y="113693"/>
                  <a:pt x="1009650" y="119848"/>
                </a:cubicBezTo>
                <a:cubicBezTo>
                  <a:pt x="986107" y="143391"/>
                  <a:pt x="1008912" y="115048"/>
                  <a:pt x="977900" y="135723"/>
                </a:cubicBezTo>
                <a:cubicBezTo>
                  <a:pt x="962806" y="145786"/>
                  <a:pt x="971995" y="140866"/>
                  <a:pt x="949325" y="148423"/>
                </a:cubicBezTo>
                <a:lnTo>
                  <a:pt x="939800" y="151598"/>
                </a:lnTo>
                <a:cubicBezTo>
                  <a:pt x="936625" y="152656"/>
                  <a:pt x="933610" y="154495"/>
                  <a:pt x="930275" y="154773"/>
                </a:cubicBezTo>
                <a:lnTo>
                  <a:pt x="892175" y="157948"/>
                </a:lnTo>
                <a:cubicBezTo>
                  <a:pt x="887942" y="159006"/>
                  <a:pt x="883735" y="160176"/>
                  <a:pt x="879475" y="161123"/>
                </a:cubicBezTo>
                <a:cubicBezTo>
                  <a:pt x="860600" y="165318"/>
                  <a:pt x="841449" y="167916"/>
                  <a:pt x="822325" y="170648"/>
                </a:cubicBezTo>
                <a:cubicBezTo>
                  <a:pt x="806184" y="176028"/>
                  <a:pt x="809037" y="175816"/>
                  <a:pt x="784225" y="176998"/>
                </a:cubicBezTo>
                <a:cubicBezTo>
                  <a:pt x="749324" y="178660"/>
                  <a:pt x="714375" y="179115"/>
                  <a:pt x="679450" y="180173"/>
                </a:cubicBezTo>
                <a:cubicBezTo>
                  <a:pt x="673100" y="182290"/>
                  <a:pt x="665969" y="182810"/>
                  <a:pt x="660400" y="186523"/>
                </a:cubicBezTo>
                <a:cubicBezTo>
                  <a:pt x="657225" y="188640"/>
                  <a:pt x="654448" y="191533"/>
                  <a:pt x="650875" y="192873"/>
                </a:cubicBezTo>
                <a:cubicBezTo>
                  <a:pt x="645822" y="194768"/>
                  <a:pt x="640292" y="194990"/>
                  <a:pt x="635000" y="196048"/>
                </a:cubicBezTo>
                <a:cubicBezTo>
                  <a:pt x="631825" y="198165"/>
                  <a:pt x="628962" y="200848"/>
                  <a:pt x="625475" y="202398"/>
                </a:cubicBezTo>
                <a:cubicBezTo>
                  <a:pt x="619358" y="205116"/>
                  <a:pt x="611994" y="205035"/>
                  <a:pt x="606425" y="208748"/>
                </a:cubicBezTo>
                <a:cubicBezTo>
                  <a:pt x="600075" y="212981"/>
                  <a:pt x="594615" y="219035"/>
                  <a:pt x="587375" y="221448"/>
                </a:cubicBezTo>
                <a:cubicBezTo>
                  <a:pt x="574230" y="225830"/>
                  <a:pt x="580635" y="222767"/>
                  <a:pt x="568325" y="230973"/>
                </a:cubicBezTo>
                <a:cubicBezTo>
                  <a:pt x="565720" y="238788"/>
                  <a:pt x="562463" y="242208"/>
                  <a:pt x="568325" y="250023"/>
                </a:cubicBezTo>
                <a:cubicBezTo>
                  <a:pt x="569745" y="251916"/>
                  <a:pt x="568325" y="257961"/>
                  <a:pt x="568325" y="259548"/>
                </a:cubicBezTo>
                <a:cubicBezTo>
                  <a:pt x="574675" y="266956"/>
                  <a:pt x="580182" y="275180"/>
                  <a:pt x="587375" y="281773"/>
                </a:cubicBezTo>
                <a:cubicBezTo>
                  <a:pt x="599852" y="293210"/>
                  <a:pt x="603289" y="293428"/>
                  <a:pt x="615950" y="297648"/>
                </a:cubicBezTo>
                <a:cubicBezTo>
                  <a:pt x="620183" y="295531"/>
                  <a:pt x="625014" y="294328"/>
                  <a:pt x="628650" y="291298"/>
                </a:cubicBezTo>
                <a:cubicBezTo>
                  <a:pt x="631581" y="288855"/>
                  <a:pt x="632302" y="284471"/>
                  <a:pt x="635000" y="281773"/>
                </a:cubicBezTo>
                <a:cubicBezTo>
                  <a:pt x="637698" y="279075"/>
                  <a:pt x="641350" y="277540"/>
                  <a:pt x="644525" y="275423"/>
                </a:cubicBezTo>
                <a:cubicBezTo>
                  <a:pt x="646642" y="272248"/>
                  <a:pt x="648177" y="268596"/>
                  <a:pt x="650875" y="265898"/>
                </a:cubicBezTo>
                <a:cubicBezTo>
                  <a:pt x="657216" y="259557"/>
                  <a:pt x="668695" y="256230"/>
                  <a:pt x="676275" y="253198"/>
                </a:cubicBezTo>
                <a:cubicBezTo>
                  <a:pt x="678392" y="250023"/>
                  <a:pt x="679645" y="246057"/>
                  <a:pt x="682625" y="243673"/>
                </a:cubicBezTo>
                <a:cubicBezTo>
                  <a:pt x="685898" y="241054"/>
                  <a:pt x="707204" y="237505"/>
                  <a:pt x="708025" y="237323"/>
                </a:cubicBezTo>
                <a:cubicBezTo>
                  <a:pt x="712285" y="236376"/>
                  <a:pt x="716421" y="234865"/>
                  <a:pt x="720725" y="234148"/>
                </a:cubicBezTo>
                <a:cubicBezTo>
                  <a:pt x="729141" y="232745"/>
                  <a:pt x="737739" y="232545"/>
                  <a:pt x="746125" y="230973"/>
                </a:cubicBezTo>
                <a:cubicBezTo>
                  <a:pt x="813481" y="218344"/>
                  <a:pt x="729939" y="229821"/>
                  <a:pt x="796925" y="221448"/>
                </a:cubicBezTo>
                <a:cubicBezTo>
                  <a:pt x="842196" y="206358"/>
                  <a:pt x="795086" y="221520"/>
                  <a:pt x="828675" y="211923"/>
                </a:cubicBezTo>
                <a:cubicBezTo>
                  <a:pt x="831893" y="211004"/>
                  <a:pt x="834953" y="209560"/>
                  <a:pt x="838200" y="208748"/>
                </a:cubicBezTo>
                <a:cubicBezTo>
                  <a:pt x="849448" y="205936"/>
                  <a:pt x="861802" y="204521"/>
                  <a:pt x="873125" y="202398"/>
                </a:cubicBezTo>
                <a:cubicBezTo>
                  <a:pt x="883733" y="200409"/>
                  <a:pt x="894229" y="197822"/>
                  <a:pt x="904875" y="196048"/>
                </a:cubicBezTo>
                <a:cubicBezTo>
                  <a:pt x="925817" y="192558"/>
                  <a:pt x="951120" y="191270"/>
                  <a:pt x="971550" y="189698"/>
                </a:cubicBezTo>
                <a:cubicBezTo>
                  <a:pt x="977900" y="188640"/>
                  <a:pt x="984191" y="187133"/>
                  <a:pt x="990600" y="186523"/>
                </a:cubicBezTo>
                <a:cubicBezTo>
                  <a:pt x="1030237" y="182748"/>
                  <a:pt x="1034828" y="184859"/>
                  <a:pt x="1069975" y="180173"/>
                </a:cubicBezTo>
                <a:cubicBezTo>
                  <a:pt x="1075324" y="179460"/>
                  <a:pt x="1080582" y="178169"/>
                  <a:pt x="1085850" y="176998"/>
                </a:cubicBezTo>
                <a:cubicBezTo>
                  <a:pt x="1097810" y="174340"/>
                  <a:pt x="1097468" y="174184"/>
                  <a:pt x="1108075" y="170648"/>
                </a:cubicBezTo>
                <a:lnTo>
                  <a:pt x="1114425" y="151598"/>
                </a:lnTo>
                <a:cubicBezTo>
                  <a:pt x="1115483" y="148423"/>
                  <a:pt x="1116944" y="145355"/>
                  <a:pt x="1117600" y="142073"/>
                </a:cubicBezTo>
                <a:cubicBezTo>
                  <a:pt x="1119717" y="131490"/>
                  <a:pt x="1114695" y="115876"/>
                  <a:pt x="1123950" y="110323"/>
                </a:cubicBezTo>
                <a:cubicBezTo>
                  <a:pt x="1129242" y="107148"/>
                  <a:pt x="1134186" y="103304"/>
                  <a:pt x="1139825" y="100798"/>
                </a:cubicBezTo>
                <a:cubicBezTo>
                  <a:pt x="1143494" y="99168"/>
                  <a:pt x="1165890" y="94950"/>
                  <a:pt x="1168400" y="94448"/>
                </a:cubicBezTo>
                <a:cubicBezTo>
                  <a:pt x="1177481" y="89908"/>
                  <a:pt x="1195190" y="80742"/>
                  <a:pt x="1203325" y="78573"/>
                </a:cubicBezTo>
                <a:cubicBezTo>
                  <a:pt x="1211569" y="76374"/>
                  <a:pt x="1220258" y="76456"/>
                  <a:pt x="1228725" y="75398"/>
                </a:cubicBezTo>
                <a:cubicBezTo>
                  <a:pt x="1251144" y="64189"/>
                  <a:pt x="1232966" y="71516"/>
                  <a:pt x="1266825" y="65873"/>
                </a:cubicBezTo>
                <a:cubicBezTo>
                  <a:pt x="1283819" y="63041"/>
                  <a:pt x="1300631" y="59180"/>
                  <a:pt x="1317625" y="56348"/>
                </a:cubicBezTo>
                <a:cubicBezTo>
                  <a:pt x="1349438" y="51046"/>
                  <a:pt x="1417191" y="40295"/>
                  <a:pt x="1454150" y="37298"/>
                </a:cubicBezTo>
                <a:cubicBezTo>
                  <a:pt x="1475274" y="35585"/>
                  <a:pt x="1496483" y="35181"/>
                  <a:pt x="1517650" y="34123"/>
                </a:cubicBezTo>
                <a:cubicBezTo>
                  <a:pt x="1579396" y="21774"/>
                  <a:pt x="1517398" y="32789"/>
                  <a:pt x="1593850" y="24598"/>
                </a:cubicBezTo>
                <a:cubicBezTo>
                  <a:pt x="1608732" y="23004"/>
                  <a:pt x="1623459" y="20184"/>
                  <a:pt x="1638300" y="18248"/>
                </a:cubicBezTo>
                <a:cubicBezTo>
                  <a:pt x="1647803" y="17008"/>
                  <a:pt x="1657409" y="16568"/>
                  <a:pt x="1666875" y="15073"/>
                </a:cubicBezTo>
                <a:cubicBezTo>
                  <a:pt x="1756469" y="927"/>
                  <a:pt x="1630959" y="16899"/>
                  <a:pt x="1739900" y="2373"/>
                </a:cubicBezTo>
                <a:lnTo>
                  <a:pt x="1761232" y="0"/>
                </a:lnTo>
                <a:lnTo>
                  <a:pt x="5257800" y="0"/>
                </a:lnTo>
                <a:lnTo>
                  <a:pt x="5257800" y="522852"/>
                </a:lnTo>
                <a:lnTo>
                  <a:pt x="0" y="522852"/>
                </a:lnTo>
                <a:lnTo>
                  <a:pt x="0" y="218273"/>
                </a:lnTo>
                <a:cubicBezTo>
                  <a:pt x="1058" y="215098"/>
                  <a:pt x="1378" y="211572"/>
                  <a:pt x="3175" y="208748"/>
                </a:cubicBezTo>
                <a:cubicBezTo>
                  <a:pt x="8857" y="199819"/>
                  <a:pt x="22225" y="183348"/>
                  <a:pt x="22225" y="183348"/>
                </a:cubicBezTo>
                <a:cubicBezTo>
                  <a:pt x="23283" y="179115"/>
                  <a:pt x="23449" y="174551"/>
                  <a:pt x="25400" y="170648"/>
                </a:cubicBezTo>
                <a:cubicBezTo>
                  <a:pt x="27767" y="165915"/>
                  <a:pt x="31849" y="162254"/>
                  <a:pt x="34925" y="157948"/>
                </a:cubicBezTo>
                <a:cubicBezTo>
                  <a:pt x="37143" y="154843"/>
                  <a:pt x="39568" y="151836"/>
                  <a:pt x="41275" y="148423"/>
                </a:cubicBezTo>
                <a:cubicBezTo>
                  <a:pt x="42772" y="145430"/>
                  <a:pt x="42953" y="141891"/>
                  <a:pt x="44450" y="138898"/>
                </a:cubicBezTo>
                <a:cubicBezTo>
                  <a:pt x="46157" y="135485"/>
                  <a:pt x="49093" y="132786"/>
                  <a:pt x="50800" y="129373"/>
                </a:cubicBezTo>
                <a:cubicBezTo>
                  <a:pt x="52297" y="126380"/>
                  <a:pt x="52800" y="122982"/>
                  <a:pt x="53975" y="119848"/>
                </a:cubicBezTo>
                <a:cubicBezTo>
                  <a:pt x="55976" y="114512"/>
                  <a:pt x="57596" y="108976"/>
                  <a:pt x="60325" y="103973"/>
                </a:cubicBezTo>
                <a:cubicBezTo>
                  <a:pt x="63979" y="97273"/>
                  <a:pt x="67629" y="90319"/>
                  <a:pt x="73025" y="84923"/>
                </a:cubicBezTo>
                <a:cubicBezTo>
                  <a:pt x="79375" y="78573"/>
                  <a:pt x="87455" y="73574"/>
                  <a:pt x="92075" y="65873"/>
                </a:cubicBezTo>
                <a:cubicBezTo>
                  <a:pt x="95250" y="60581"/>
                  <a:pt x="97649" y="54739"/>
                  <a:pt x="101600" y="49998"/>
                </a:cubicBezTo>
                <a:cubicBezTo>
                  <a:pt x="119326" y="28727"/>
                  <a:pt x="120061" y="30031"/>
                  <a:pt x="139700" y="18248"/>
                </a:cubicBezTo>
                <a:cubicBezTo>
                  <a:pt x="142051" y="15310"/>
                  <a:pt x="145817" y="10302"/>
                  <a:pt x="149891" y="5358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505818-63D5-5649-B793-6EE8F77AA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TF-</a:t>
            </a:r>
            <a:r>
              <a:rPr lang="en-US" dirty="0" err="1"/>
              <a:t>MoDISco</a:t>
            </a:r>
            <a:r>
              <a:rPr lang="en-IL" dirty="0"/>
              <a:t>: 1</a:t>
            </a:r>
            <a:r>
              <a:rPr lang="en-IL" baseline="30000" dirty="0"/>
              <a:t>st</a:t>
            </a:r>
            <a:r>
              <a:rPr lang="en-IL" dirty="0"/>
              <a:t> phase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46C93-82EB-9246-A709-DFB9777CC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326350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(1) Compute per-task importance score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0A1FB1-99A8-FA42-9101-76940BD45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96511"/>
            <a:ext cx="9144000" cy="960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10662B-B0E8-9344-98DC-56B819630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58707"/>
            <a:ext cx="9144000" cy="8398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BA0D45-BAEE-CBBF-9275-C56FBFE35693}"/>
              </a:ext>
            </a:extLst>
          </p:cNvPr>
          <p:cNvSpPr/>
          <p:nvPr/>
        </p:nvSpPr>
        <p:spPr>
          <a:xfrm>
            <a:off x="1008000" y="2286000"/>
            <a:ext cx="792000" cy="3048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8125F0-431E-6183-571C-07D8609AA5E1}"/>
              </a:ext>
            </a:extLst>
          </p:cNvPr>
          <p:cNvSpPr/>
          <p:nvPr/>
        </p:nvSpPr>
        <p:spPr>
          <a:xfrm>
            <a:off x="972000" y="3352800"/>
            <a:ext cx="973200" cy="3048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DB621D-8A28-0800-3336-5B5FF3A81DA5}"/>
              </a:ext>
            </a:extLst>
          </p:cNvPr>
          <p:cNvSpPr/>
          <p:nvPr/>
        </p:nvSpPr>
        <p:spPr>
          <a:xfrm>
            <a:off x="1008000" y="4367851"/>
            <a:ext cx="973200" cy="3048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23786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A837644-45D8-E278-09FF-2ACBC4F2CD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2819400"/>
            <a:ext cx="9144000" cy="909308"/>
          </a:xfrm>
          <a:custGeom>
            <a:avLst/>
            <a:gdLst>
              <a:gd name="connsiteX0" fmla="*/ 155045 w 5257800"/>
              <a:gd name="connsiteY0" fmla="*/ 0 h 522852"/>
              <a:gd name="connsiteX1" fmla="*/ 1063103 w 5257800"/>
              <a:gd name="connsiteY1" fmla="*/ 0 h 522852"/>
              <a:gd name="connsiteX2" fmla="*/ 1062783 w 5257800"/>
              <a:gd name="connsiteY2" fmla="*/ 4857 h 522852"/>
              <a:gd name="connsiteX3" fmla="*/ 1060450 w 5257800"/>
              <a:gd name="connsiteY3" fmla="*/ 40473 h 522852"/>
              <a:gd name="connsiteX4" fmla="*/ 1047750 w 5257800"/>
              <a:gd name="connsiteY4" fmla="*/ 69048 h 522852"/>
              <a:gd name="connsiteX5" fmla="*/ 1047750 w 5257800"/>
              <a:gd name="connsiteY5" fmla="*/ 65873 h 522852"/>
              <a:gd name="connsiteX6" fmla="*/ 1031875 w 5257800"/>
              <a:gd name="connsiteY6" fmla="*/ 81748 h 522852"/>
              <a:gd name="connsiteX7" fmla="*/ 1019175 w 5257800"/>
              <a:gd name="connsiteY7" fmla="*/ 100798 h 522852"/>
              <a:gd name="connsiteX8" fmla="*/ 1009650 w 5257800"/>
              <a:gd name="connsiteY8" fmla="*/ 119848 h 522852"/>
              <a:gd name="connsiteX9" fmla="*/ 977900 w 5257800"/>
              <a:gd name="connsiteY9" fmla="*/ 135723 h 522852"/>
              <a:gd name="connsiteX10" fmla="*/ 949325 w 5257800"/>
              <a:gd name="connsiteY10" fmla="*/ 148423 h 522852"/>
              <a:gd name="connsiteX11" fmla="*/ 939800 w 5257800"/>
              <a:gd name="connsiteY11" fmla="*/ 151598 h 522852"/>
              <a:gd name="connsiteX12" fmla="*/ 930275 w 5257800"/>
              <a:gd name="connsiteY12" fmla="*/ 154773 h 522852"/>
              <a:gd name="connsiteX13" fmla="*/ 892175 w 5257800"/>
              <a:gd name="connsiteY13" fmla="*/ 157948 h 522852"/>
              <a:gd name="connsiteX14" fmla="*/ 879475 w 5257800"/>
              <a:gd name="connsiteY14" fmla="*/ 161123 h 522852"/>
              <a:gd name="connsiteX15" fmla="*/ 822325 w 5257800"/>
              <a:gd name="connsiteY15" fmla="*/ 170648 h 522852"/>
              <a:gd name="connsiteX16" fmla="*/ 784225 w 5257800"/>
              <a:gd name="connsiteY16" fmla="*/ 176998 h 522852"/>
              <a:gd name="connsiteX17" fmla="*/ 679450 w 5257800"/>
              <a:gd name="connsiteY17" fmla="*/ 180173 h 522852"/>
              <a:gd name="connsiteX18" fmla="*/ 660400 w 5257800"/>
              <a:gd name="connsiteY18" fmla="*/ 186523 h 522852"/>
              <a:gd name="connsiteX19" fmla="*/ 650875 w 5257800"/>
              <a:gd name="connsiteY19" fmla="*/ 192873 h 522852"/>
              <a:gd name="connsiteX20" fmla="*/ 635000 w 5257800"/>
              <a:gd name="connsiteY20" fmla="*/ 196048 h 522852"/>
              <a:gd name="connsiteX21" fmla="*/ 625475 w 5257800"/>
              <a:gd name="connsiteY21" fmla="*/ 202398 h 522852"/>
              <a:gd name="connsiteX22" fmla="*/ 606425 w 5257800"/>
              <a:gd name="connsiteY22" fmla="*/ 208748 h 522852"/>
              <a:gd name="connsiteX23" fmla="*/ 587375 w 5257800"/>
              <a:gd name="connsiteY23" fmla="*/ 221448 h 522852"/>
              <a:gd name="connsiteX24" fmla="*/ 568325 w 5257800"/>
              <a:gd name="connsiteY24" fmla="*/ 230973 h 522852"/>
              <a:gd name="connsiteX25" fmla="*/ 568325 w 5257800"/>
              <a:gd name="connsiteY25" fmla="*/ 250023 h 522852"/>
              <a:gd name="connsiteX26" fmla="*/ 568325 w 5257800"/>
              <a:gd name="connsiteY26" fmla="*/ 259548 h 522852"/>
              <a:gd name="connsiteX27" fmla="*/ 587375 w 5257800"/>
              <a:gd name="connsiteY27" fmla="*/ 281773 h 522852"/>
              <a:gd name="connsiteX28" fmla="*/ 615950 w 5257800"/>
              <a:gd name="connsiteY28" fmla="*/ 297648 h 522852"/>
              <a:gd name="connsiteX29" fmla="*/ 628650 w 5257800"/>
              <a:gd name="connsiteY29" fmla="*/ 291298 h 522852"/>
              <a:gd name="connsiteX30" fmla="*/ 635000 w 5257800"/>
              <a:gd name="connsiteY30" fmla="*/ 281773 h 522852"/>
              <a:gd name="connsiteX31" fmla="*/ 644525 w 5257800"/>
              <a:gd name="connsiteY31" fmla="*/ 275423 h 522852"/>
              <a:gd name="connsiteX32" fmla="*/ 650875 w 5257800"/>
              <a:gd name="connsiteY32" fmla="*/ 265898 h 522852"/>
              <a:gd name="connsiteX33" fmla="*/ 676275 w 5257800"/>
              <a:gd name="connsiteY33" fmla="*/ 253198 h 522852"/>
              <a:gd name="connsiteX34" fmla="*/ 682625 w 5257800"/>
              <a:gd name="connsiteY34" fmla="*/ 243673 h 522852"/>
              <a:gd name="connsiteX35" fmla="*/ 708025 w 5257800"/>
              <a:gd name="connsiteY35" fmla="*/ 237323 h 522852"/>
              <a:gd name="connsiteX36" fmla="*/ 720725 w 5257800"/>
              <a:gd name="connsiteY36" fmla="*/ 234148 h 522852"/>
              <a:gd name="connsiteX37" fmla="*/ 746125 w 5257800"/>
              <a:gd name="connsiteY37" fmla="*/ 230973 h 522852"/>
              <a:gd name="connsiteX38" fmla="*/ 796925 w 5257800"/>
              <a:gd name="connsiteY38" fmla="*/ 221448 h 522852"/>
              <a:gd name="connsiteX39" fmla="*/ 828675 w 5257800"/>
              <a:gd name="connsiteY39" fmla="*/ 211923 h 522852"/>
              <a:gd name="connsiteX40" fmla="*/ 838200 w 5257800"/>
              <a:gd name="connsiteY40" fmla="*/ 208748 h 522852"/>
              <a:gd name="connsiteX41" fmla="*/ 873125 w 5257800"/>
              <a:gd name="connsiteY41" fmla="*/ 202398 h 522852"/>
              <a:gd name="connsiteX42" fmla="*/ 904875 w 5257800"/>
              <a:gd name="connsiteY42" fmla="*/ 196048 h 522852"/>
              <a:gd name="connsiteX43" fmla="*/ 971550 w 5257800"/>
              <a:gd name="connsiteY43" fmla="*/ 189698 h 522852"/>
              <a:gd name="connsiteX44" fmla="*/ 990600 w 5257800"/>
              <a:gd name="connsiteY44" fmla="*/ 186523 h 522852"/>
              <a:gd name="connsiteX45" fmla="*/ 1069975 w 5257800"/>
              <a:gd name="connsiteY45" fmla="*/ 180173 h 522852"/>
              <a:gd name="connsiteX46" fmla="*/ 1085850 w 5257800"/>
              <a:gd name="connsiteY46" fmla="*/ 176998 h 522852"/>
              <a:gd name="connsiteX47" fmla="*/ 1108075 w 5257800"/>
              <a:gd name="connsiteY47" fmla="*/ 170648 h 522852"/>
              <a:gd name="connsiteX48" fmla="*/ 1114425 w 5257800"/>
              <a:gd name="connsiteY48" fmla="*/ 151598 h 522852"/>
              <a:gd name="connsiteX49" fmla="*/ 1117600 w 5257800"/>
              <a:gd name="connsiteY49" fmla="*/ 142073 h 522852"/>
              <a:gd name="connsiteX50" fmla="*/ 1123950 w 5257800"/>
              <a:gd name="connsiteY50" fmla="*/ 110323 h 522852"/>
              <a:gd name="connsiteX51" fmla="*/ 1139825 w 5257800"/>
              <a:gd name="connsiteY51" fmla="*/ 100798 h 522852"/>
              <a:gd name="connsiteX52" fmla="*/ 1168400 w 5257800"/>
              <a:gd name="connsiteY52" fmla="*/ 94448 h 522852"/>
              <a:gd name="connsiteX53" fmla="*/ 1203325 w 5257800"/>
              <a:gd name="connsiteY53" fmla="*/ 78573 h 522852"/>
              <a:gd name="connsiteX54" fmla="*/ 1228725 w 5257800"/>
              <a:gd name="connsiteY54" fmla="*/ 75398 h 522852"/>
              <a:gd name="connsiteX55" fmla="*/ 1266825 w 5257800"/>
              <a:gd name="connsiteY55" fmla="*/ 65873 h 522852"/>
              <a:gd name="connsiteX56" fmla="*/ 1317625 w 5257800"/>
              <a:gd name="connsiteY56" fmla="*/ 56348 h 522852"/>
              <a:gd name="connsiteX57" fmla="*/ 1454150 w 5257800"/>
              <a:gd name="connsiteY57" fmla="*/ 37298 h 522852"/>
              <a:gd name="connsiteX58" fmla="*/ 1517650 w 5257800"/>
              <a:gd name="connsiteY58" fmla="*/ 34123 h 522852"/>
              <a:gd name="connsiteX59" fmla="*/ 1593850 w 5257800"/>
              <a:gd name="connsiteY59" fmla="*/ 24598 h 522852"/>
              <a:gd name="connsiteX60" fmla="*/ 1638300 w 5257800"/>
              <a:gd name="connsiteY60" fmla="*/ 18248 h 522852"/>
              <a:gd name="connsiteX61" fmla="*/ 1666875 w 5257800"/>
              <a:gd name="connsiteY61" fmla="*/ 15073 h 522852"/>
              <a:gd name="connsiteX62" fmla="*/ 1739900 w 5257800"/>
              <a:gd name="connsiteY62" fmla="*/ 2373 h 522852"/>
              <a:gd name="connsiteX63" fmla="*/ 1761232 w 5257800"/>
              <a:gd name="connsiteY63" fmla="*/ 0 h 522852"/>
              <a:gd name="connsiteX64" fmla="*/ 5257800 w 5257800"/>
              <a:gd name="connsiteY64" fmla="*/ 0 h 522852"/>
              <a:gd name="connsiteX65" fmla="*/ 5257800 w 5257800"/>
              <a:gd name="connsiteY65" fmla="*/ 522852 h 522852"/>
              <a:gd name="connsiteX66" fmla="*/ 0 w 5257800"/>
              <a:gd name="connsiteY66" fmla="*/ 522852 h 522852"/>
              <a:gd name="connsiteX67" fmla="*/ 0 w 5257800"/>
              <a:gd name="connsiteY67" fmla="*/ 218273 h 522852"/>
              <a:gd name="connsiteX68" fmla="*/ 3175 w 5257800"/>
              <a:gd name="connsiteY68" fmla="*/ 208748 h 522852"/>
              <a:gd name="connsiteX69" fmla="*/ 22225 w 5257800"/>
              <a:gd name="connsiteY69" fmla="*/ 183348 h 522852"/>
              <a:gd name="connsiteX70" fmla="*/ 25400 w 5257800"/>
              <a:gd name="connsiteY70" fmla="*/ 170648 h 522852"/>
              <a:gd name="connsiteX71" fmla="*/ 34925 w 5257800"/>
              <a:gd name="connsiteY71" fmla="*/ 157948 h 522852"/>
              <a:gd name="connsiteX72" fmla="*/ 41275 w 5257800"/>
              <a:gd name="connsiteY72" fmla="*/ 148423 h 522852"/>
              <a:gd name="connsiteX73" fmla="*/ 44450 w 5257800"/>
              <a:gd name="connsiteY73" fmla="*/ 138898 h 522852"/>
              <a:gd name="connsiteX74" fmla="*/ 50800 w 5257800"/>
              <a:gd name="connsiteY74" fmla="*/ 129373 h 522852"/>
              <a:gd name="connsiteX75" fmla="*/ 53975 w 5257800"/>
              <a:gd name="connsiteY75" fmla="*/ 119848 h 522852"/>
              <a:gd name="connsiteX76" fmla="*/ 60325 w 5257800"/>
              <a:gd name="connsiteY76" fmla="*/ 103973 h 522852"/>
              <a:gd name="connsiteX77" fmla="*/ 73025 w 5257800"/>
              <a:gd name="connsiteY77" fmla="*/ 84923 h 522852"/>
              <a:gd name="connsiteX78" fmla="*/ 92075 w 5257800"/>
              <a:gd name="connsiteY78" fmla="*/ 65873 h 522852"/>
              <a:gd name="connsiteX79" fmla="*/ 101600 w 5257800"/>
              <a:gd name="connsiteY79" fmla="*/ 49998 h 522852"/>
              <a:gd name="connsiteX80" fmla="*/ 139700 w 5257800"/>
              <a:gd name="connsiteY80" fmla="*/ 18248 h 522852"/>
              <a:gd name="connsiteX81" fmla="*/ 149891 w 5257800"/>
              <a:gd name="connsiteY81" fmla="*/ 5358 h 52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257800" h="522852">
                <a:moveTo>
                  <a:pt x="155045" y="0"/>
                </a:moveTo>
                <a:lnTo>
                  <a:pt x="1063103" y="0"/>
                </a:lnTo>
                <a:lnTo>
                  <a:pt x="1062783" y="4857"/>
                </a:lnTo>
                <a:cubicBezTo>
                  <a:pt x="1062105" y="15019"/>
                  <a:pt x="1061326" y="26756"/>
                  <a:pt x="1060450" y="40473"/>
                </a:cubicBezTo>
                <a:cubicBezTo>
                  <a:pt x="1059650" y="53008"/>
                  <a:pt x="1053961" y="59731"/>
                  <a:pt x="1047750" y="69048"/>
                </a:cubicBezTo>
                <a:cubicBezTo>
                  <a:pt x="1054706" y="41223"/>
                  <a:pt x="1050027" y="61318"/>
                  <a:pt x="1047750" y="65873"/>
                </a:cubicBezTo>
                <a:cubicBezTo>
                  <a:pt x="1042458" y="76456"/>
                  <a:pt x="1041400" y="75398"/>
                  <a:pt x="1031875" y="81748"/>
                </a:cubicBezTo>
                <a:cubicBezTo>
                  <a:pt x="1027642" y="88098"/>
                  <a:pt x="1021588" y="93558"/>
                  <a:pt x="1019175" y="100798"/>
                </a:cubicBezTo>
                <a:cubicBezTo>
                  <a:pt x="1016593" y="108545"/>
                  <a:pt x="1015805" y="113693"/>
                  <a:pt x="1009650" y="119848"/>
                </a:cubicBezTo>
                <a:cubicBezTo>
                  <a:pt x="986107" y="143391"/>
                  <a:pt x="1008912" y="115048"/>
                  <a:pt x="977900" y="135723"/>
                </a:cubicBezTo>
                <a:cubicBezTo>
                  <a:pt x="962806" y="145786"/>
                  <a:pt x="971995" y="140866"/>
                  <a:pt x="949325" y="148423"/>
                </a:cubicBezTo>
                <a:lnTo>
                  <a:pt x="939800" y="151598"/>
                </a:lnTo>
                <a:cubicBezTo>
                  <a:pt x="936625" y="152656"/>
                  <a:pt x="933610" y="154495"/>
                  <a:pt x="930275" y="154773"/>
                </a:cubicBezTo>
                <a:lnTo>
                  <a:pt x="892175" y="157948"/>
                </a:lnTo>
                <a:cubicBezTo>
                  <a:pt x="887942" y="159006"/>
                  <a:pt x="883735" y="160176"/>
                  <a:pt x="879475" y="161123"/>
                </a:cubicBezTo>
                <a:cubicBezTo>
                  <a:pt x="860600" y="165318"/>
                  <a:pt x="841449" y="167916"/>
                  <a:pt x="822325" y="170648"/>
                </a:cubicBezTo>
                <a:cubicBezTo>
                  <a:pt x="806184" y="176028"/>
                  <a:pt x="809037" y="175816"/>
                  <a:pt x="784225" y="176998"/>
                </a:cubicBezTo>
                <a:cubicBezTo>
                  <a:pt x="749324" y="178660"/>
                  <a:pt x="714375" y="179115"/>
                  <a:pt x="679450" y="180173"/>
                </a:cubicBezTo>
                <a:cubicBezTo>
                  <a:pt x="673100" y="182290"/>
                  <a:pt x="665969" y="182810"/>
                  <a:pt x="660400" y="186523"/>
                </a:cubicBezTo>
                <a:cubicBezTo>
                  <a:pt x="657225" y="188640"/>
                  <a:pt x="654448" y="191533"/>
                  <a:pt x="650875" y="192873"/>
                </a:cubicBezTo>
                <a:cubicBezTo>
                  <a:pt x="645822" y="194768"/>
                  <a:pt x="640292" y="194990"/>
                  <a:pt x="635000" y="196048"/>
                </a:cubicBezTo>
                <a:cubicBezTo>
                  <a:pt x="631825" y="198165"/>
                  <a:pt x="628962" y="200848"/>
                  <a:pt x="625475" y="202398"/>
                </a:cubicBezTo>
                <a:cubicBezTo>
                  <a:pt x="619358" y="205116"/>
                  <a:pt x="611994" y="205035"/>
                  <a:pt x="606425" y="208748"/>
                </a:cubicBezTo>
                <a:cubicBezTo>
                  <a:pt x="600075" y="212981"/>
                  <a:pt x="594615" y="219035"/>
                  <a:pt x="587375" y="221448"/>
                </a:cubicBezTo>
                <a:cubicBezTo>
                  <a:pt x="574230" y="225830"/>
                  <a:pt x="580635" y="222767"/>
                  <a:pt x="568325" y="230973"/>
                </a:cubicBezTo>
                <a:cubicBezTo>
                  <a:pt x="565720" y="238788"/>
                  <a:pt x="562463" y="242208"/>
                  <a:pt x="568325" y="250023"/>
                </a:cubicBezTo>
                <a:cubicBezTo>
                  <a:pt x="569745" y="251916"/>
                  <a:pt x="568325" y="257961"/>
                  <a:pt x="568325" y="259548"/>
                </a:cubicBezTo>
                <a:cubicBezTo>
                  <a:pt x="574675" y="266956"/>
                  <a:pt x="580182" y="275180"/>
                  <a:pt x="587375" y="281773"/>
                </a:cubicBezTo>
                <a:cubicBezTo>
                  <a:pt x="599852" y="293210"/>
                  <a:pt x="603289" y="293428"/>
                  <a:pt x="615950" y="297648"/>
                </a:cubicBezTo>
                <a:cubicBezTo>
                  <a:pt x="620183" y="295531"/>
                  <a:pt x="625014" y="294328"/>
                  <a:pt x="628650" y="291298"/>
                </a:cubicBezTo>
                <a:cubicBezTo>
                  <a:pt x="631581" y="288855"/>
                  <a:pt x="632302" y="284471"/>
                  <a:pt x="635000" y="281773"/>
                </a:cubicBezTo>
                <a:cubicBezTo>
                  <a:pt x="637698" y="279075"/>
                  <a:pt x="641350" y="277540"/>
                  <a:pt x="644525" y="275423"/>
                </a:cubicBezTo>
                <a:cubicBezTo>
                  <a:pt x="646642" y="272248"/>
                  <a:pt x="648177" y="268596"/>
                  <a:pt x="650875" y="265898"/>
                </a:cubicBezTo>
                <a:cubicBezTo>
                  <a:pt x="657216" y="259557"/>
                  <a:pt x="668695" y="256230"/>
                  <a:pt x="676275" y="253198"/>
                </a:cubicBezTo>
                <a:cubicBezTo>
                  <a:pt x="678392" y="250023"/>
                  <a:pt x="679645" y="246057"/>
                  <a:pt x="682625" y="243673"/>
                </a:cubicBezTo>
                <a:cubicBezTo>
                  <a:pt x="685898" y="241054"/>
                  <a:pt x="707204" y="237505"/>
                  <a:pt x="708025" y="237323"/>
                </a:cubicBezTo>
                <a:cubicBezTo>
                  <a:pt x="712285" y="236376"/>
                  <a:pt x="716421" y="234865"/>
                  <a:pt x="720725" y="234148"/>
                </a:cubicBezTo>
                <a:cubicBezTo>
                  <a:pt x="729141" y="232745"/>
                  <a:pt x="737739" y="232545"/>
                  <a:pt x="746125" y="230973"/>
                </a:cubicBezTo>
                <a:cubicBezTo>
                  <a:pt x="813481" y="218344"/>
                  <a:pt x="729939" y="229821"/>
                  <a:pt x="796925" y="221448"/>
                </a:cubicBezTo>
                <a:cubicBezTo>
                  <a:pt x="842196" y="206358"/>
                  <a:pt x="795086" y="221520"/>
                  <a:pt x="828675" y="211923"/>
                </a:cubicBezTo>
                <a:cubicBezTo>
                  <a:pt x="831893" y="211004"/>
                  <a:pt x="834953" y="209560"/>
                  <a:pt x="838200" y="208748"/>
                </a:cubicBezTo>
                <a:cubicBezTo>
                  <a:pt x="849448" y="205936"/>
                  <a:pt x="861802" y="204521"/>
                  <a:pt x="873125" y="202398"/>
                </a:cubicBezTo>
                <a:cubicBezTo>
                  <a:pt x="883733" y="200409"/>
                  <a:pt x="894229" y="197822"/>
                  <a:pt x="904875" y="196048"/>
                </a:cubicBezTo>
                <a:cubicBezTo>
                  <a:pt x="925817" y="192558"/>
                  <a:pt x="951120" y="191270"/>
                  <a:pt x="971550" y="189698"/>
                </a:cubicBezTo>
                <a:cubicBezTo>
                  <a:pt x="977900" y="188640"/>
                  <a:pt x="984191" y="187133"/>
                  <a:pt x="990600" y="186523"/>
                </a:cubicBezTo>
                <a:cubicBezTo>
                  <a:pt x="1030237" y="182748"/>
                  <a:pt x="1034828" y="184859"/>
                  <a:pt x="1069975" y="180173"/>
                </a:cubicBezTo>
                <a:cubicBezTo>
                  <a:pt x="1075324" y="179460"/>
                  <a:pt x="1080582" y="178169"/>
                  <a:pt x="1085850" y="176998"/>
                </a:cubicBezTo>
                <a:cubicBezTo>
                  <a:pt x="1097810" y="174340"/>
                  <a:pt x="1097468" y="174184"/>
                  <a:pt x="1108075" y="170648"/>
                </a:cubicBezTo>
                <a:lnTo>
                  <a:pt x="1114425" y="151598"/>
                </a:lnTo>
                <a:cubicBezTo>
                  <a:pt x="1115483" y="148423"/>
                  <a:pt x="1116944" y="145355"/>
                  <a:pt x="1117600" y="142073"/>
                </a:cubicBezTo>
                <a:cubicBezTo>
                  <a:pt x="1119717" y="131490"/>
                  <a:pt x="1114695" y="115876"/>
                  <a:pt x="1123950" y="110323"/>
                </a:cubicBezTo>
                <a:cubicBezTo>
                  <a:pt x="1129242" y="107148"/>
                  <a:pt x="1134186" y="103304"/>
                  <a:pt x="1139825" y="100798"/>
                </a:cubicBezTo>
                <a:cubicBezTo>
                  <a:pt x="1143494" y="99168"/>
                  <a:pt x="1165890" y="94950"/>
                  <a:pt x="1168400" y="94448"/>
                </a:cubicBezTo>
                <a:cubicBezTo>
                  <a:pt x="1177481" y="89908"/>
                  <a:pt x="1195190" y="80742"/>
                  <a:pt x="1203325" y="78573"/>
                </a:cubicBezTo>
                <a:cubicBezTo>
                  <a:pt x="1211569" y="76374"/>
                  <a:pt x="1220258" y="76456"/>
                  <a:pt x="1228725" y="75398"/>
                </a:cubicBezTo>
                <a:cubicBezTo>
                  <a:pt x="1251144" y="64189"/>
                  <a:pt x="1232966" y="71516"/>
                  <a:pt x="1266825" y="65873"/>
                </a:cubicBezTo>
                <a:cubicBezTo>
                  <a:pt x="1283819" y="63041"/>
                  <a:pt x="1300631" y="59180"/>
                  <a:pt x="1317625" y="56348"/>
                </a:cubicBezTo>
                <a:cubicBezTo>
                  <a:pt x="1349438" y="51046"/>
                  <a:pt x="1417191" y="40295"/>
                  <a:pt x="1454150" y="37298"/>
                </a:cubicBezTo>
                <a:cubicBezTo>
                  <a:pt x="1475274" y="35585"/>
                  <a:pt x="1496483" y="35181"/>
                  <a:pt x="1517650" y="34123"/>
                </a:cubicBezTo>
                <a:cubicBezTo>
                  <a:pt x="1579396" y="21774"/>
                  <a:pt x="1517398" y="32789"/>
                  <a:pt x="1593850" y="24598"/>
                </a:cubicBezTo>
                <a:cubicBezTo>
                  <a:pt x="1608732" y="23004"/>
                  <a:pt x="1623459" y="20184"/>
                  <a:pt x="1638300" y="18248"/>
                </a:cubicBezTo>
                <a:cubicBezTo>
                  <a:pt x="1647803" y="17008"/>
                  <a:pt x="1657409" y="16568"/>
                  <a:pt x="1666875" y="15073"/>
                </a:cubicBezTo>
                <a:cubicBezTo>
                  <a:pt x="1756469" y="927"/>
                  <a:pt x="1630959" y="16899"/>
                  <a:pt x="1739900" y="2373"/>
                </a:cubicBezTo>
                <a:lnTo>
                  <a:pt x="1761232" y="0"/>
                </a:lnTo>
                <a:lnTo>
                  <a:pt x="5257800" y="0"/>
                </a:lnTo>
                <a:lnTo>
                  <a:pt x="5257800" y="522852"/>
                </a:lnTo>
                <a:lnTo>
                  <a:pt x="0" y="522852"/>
                </a:lnTo>
                <a:lnTo>
                  <a:pt x="0" y="218273"/>
                </a:lnTo>
                <a:cubicBezTo>
                  <a:pt x="1058" y="215098"/>
                  <a:pt x="1378" y="211572"/>
                  <a:pt x="3175" y="208748"/>
                </a:cubicBezTo>
                <a:cubicBezTo>
                  <a:pt x="8857" y="199819"/>
                  <a:pt x="22225" y="183348"/>
                  <a:pt x="22225" y="183348"/>
                </a:cubicBezTo>
                <a:cubicBezTo>
                  <a:pt x="23283" y="179115"/>
                  <a:pt x="23449" y="174551"/>
                  <a:pt x="25400" y="170648"/>
                </a:cubicBezTo>
                <a:cubicBezTo>
                  <a:pt x="27767" y="165915"/>
                  <a:pt x="31849" y="162254"/>
                  <a:pt x="34925" y="157948"/>
                </a:cubicBezTo>
                <a:cubicBezTo>
                  <a:pt x="37143" y="154843"/>
                  <a:pt x="39568" y="151836"/>
                  <a:pt x="41275" y="148423"/>
                </a:cubicBezTo>
                <a:cubicBezTo>
                  <a:pt x="42772" y="145430"/>
                  <a:pt x="42953" y="141891"/>
                  <a:pt x="44450" y="138898"/>
                </a:cubicBezTo>
                <a:cubicBezTo>
                  <a:pt x="46157" y="135485"/>
                  <a:pt x="49093" y="132786"/>
                  <a:pt x="50800" y="129373"/>
                </a:cubicBezTo>
                <a:cubicBezTo>
                  <a:pt x="52297" y="126380"/>
                  <a:pt x="52800" y="122982"/>
                  <a:pt x="53975" y="119848"/>
                </a:cubicBezTo>
                <a:cubicBezTo>
                  <a:pt x="55976" y="114512"/>
                  <a:pt x="57596" y="108976"/>
                  <a:pt x="60325" y="103973"/>
                </a:cubicBezTo>
                <a:cubicBezTo>
                  <a:pt x="63979" y="97273"/>
                  <a:pt x="67629" y="90319"/>
                  <a:pt x="73025" y="84923"/>
                </a:cubicBezTo>
                <a:cubicBezTo>
                  <a:pt x="79375" y="78573"/>
                  <a:pt x="87455" y="73574"/>
                  <a:pt x="92075" y="65873"/>
                </a:cubicBezTo>
                <a:cubicBezTo>
                  <a:pt x="95250" y="60581"/>
                  <a:pt x="97649" y="54739"/>
                  <a:pt x="101600" y="49998"/>
                </a:cubicBezTo>
                <a:cubicBezTo>
                  <a:pt x="119326" y="28727"/>
                  <a:pt x="120061" y="30031"/>
                  <a:pt x="139700" y="18248"/>
                </a:cubicBezTo>
                <a:cubicBezTo>
                  <a:pt x="142051" y="15310"/>
                  <a:pt x="145817" y="10302"/>
                  <a:pt x="149891" y="5358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9AC3E6-B3E8-0F43-B77E-43E86ED8C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6563"/>
            <a:ext cx="9144000" cy="960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2273C8-E682-104D-9B52-B0DEBBF51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38759"/>
            <a:ext cx="9144000" cy="8398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F606115-701F-D742-DC91-643D8EFB1AEA}"/>
              </a:ext>
            </a:extLst>
          </p:cNvPr>
          <p:cNvSpPr/>
          <p:nvPr/>
        </p:nvSpPr>
        <p:spPr>
          <a:xfrm>
            <a:off x="1008000" y="2795842"/>
            <a:ext cx="792000" cy="3048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519D75-4F0C-D4FD-7CC5-CE3F09C0E059}"/>
              </a:ext>
            </a:extLst>
          </p:cNvPr>
          <p:cNvSpPr/>
          <p:nvPr/>
        </p:nvSpPr>
        <p:spPr>
          <a:xfrm>
            <a:off x="972000" y="3786442"/>
            <a:ext cx="973200" cy="3048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93D378-9DF6-C07C-F79A-C7F24E7C8A73}"/>
              </a:ext>
            </a:extLst>
          </p:cNvPr>
          <p:cNvSpPr/>
          <p:nvPr/>
        </p:nvSpPr>
        <p:spPr>
          <a:xfrm>
            <a:off x="1008000" y="4877693"/>
            <a:ext cx="973200" cy="3048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99BA9-0A24-CA45-88A7-C56D0E914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323" y="173141"/>
            <a:ext cx="7886700" cy="994172"/>
          </a:xfrm>
        </p:spPr>
        <p:txBody>
          <a:bodyPr/>
          <a:lstStyle/>
          <a:p>
            <a:pPr defTabSz="685800">
              <a:lnSpc>
                <a:spcPct val="90000"/>
              </a:lnSpc>
            </a:pPr>
            <a:r>
              <a:rPr lang="en-US" dirty="0"/>
              <a:t>TF-</a:t>
            </a:r>
            <a:r>
              <a:rPr lang="en-US" dirty="0" err="1"/>
              <a:t>MoDISco</a:t>
            </a:r>
            <a:r>
              <a:rPr lang="en-IL" dirty="0"/>
              <a:t>: 1</a:t>
            </a:r>
            <a:r>
              <a:rPr lang="en-IL" baseline="30000" dirty="0"/>
              <a:t>st</a:t>
            </a:r>
            <a:r>
              <a:rPr lang="en-IL" dirty="0"/>
              <a:t> phase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6F73B-12AC-F941-839D-2335DE34A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36544"/>
            <a:ext cx="7886700" cy="110968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(2) Segment to “</a:t>
            </a:r>
            <a:r>
              <a:rPr lang="en-US" dirty="0" err="1"/>
              <a:t>seqlets</a:t>
            </a:r>
            <a:r>
              <a:rPr lang="en-US" dirty="0"/>
              <a:t>” of high importance in at least one task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BB0FF9-DF07-E14B-89E5-E83FCBAAC4F2}"/>
              </a:ext>
            </a:extLst>
          </p:cNvPr>
          <p:cNvSpPr txBox="1"/>
          <p:nvPr/>
        </p:nvSpPr>
        <p:spPr>
          <a:xfrm>
            <a:off x="1077951" y="3020508"/>
            <a:ext cx="1494249" cy="27000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54438-D3A4-9E40-8AC9-ACF4DA0B3E75}"/>
              </a:ext>
            </a:extLst>
          </p:cNvPr>
          <p:cNvSpPr txBox="1"/>
          <p:nvPr/>
        </p:nvSpPr>
        <p:spPr>
          <a:xfrm>
            <a:off x="6655053" y="3006407"/>
            <a:ext cx="1494249" cy="27000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CFB2E4-8E2C-B747-BD21-55BB00496882}"/>
              </a:ext>
            </a:extLst>
          </p:cNvPr>
          <p:cNvSpPr txBox="1"/>
          <p:nvPr/>
        </p:nvSpPr>
        <p:spPr>
          <a:xfrm>
            <a:off x="2827050" y="2616181"/>
            <a:ext cx="366338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D60093"/>
                </a:solidFill>
              </a:rPr>
              <a:t>Seqlet</a:t>
            </a:r>
            <a:r>
              <a:rPr lang="en-US" dirty="0">
                <a:solidFill>
                  <a:srgbClr val="D60093"/>
                </a:solidFill>
              </a:rPr>
              <a:t> importance</a:t>
            </a:r>
            <a:r>
              <a:rPr lang="en-US" dirty="0"/>
              <a:t> is the sum of its scores, computed in sliding-window.</a:t>
            </a:r>
          </a:p>
          <a:p>
            <a:pPr algn="ctr"/>
            <a:endParaRPr lang="en-US" dirty="0"/>
          </a:p>
          <a:p>
            <a:pPr algn="ctr"/>
            <a:endParaRPr lang="en-US" sz="1050" dirty="0"/>
          </a:p>
          <a:p>
            <a:pPr algn="ctr"/>
            <a:r>
              <a:rPr lang="en-US" dirty="0"/>
              <a:t>The </a:t>
            </a:r>
            <a:r>
              <a:rPr lang="en-US" dirty="0">
                <a:solidFill>
                  <a:srgbClr val="D60093"/>
                </a:solidFill>
              </a:rPr>
              <a:t>threshold for high importance </a:t>
            </a:r>
            <a:r>
              <a:rPr lang="en-US" dirty="0"/>
              <a:t>is determined by a null distribution (characterize noise).</a:t>
            </a:r>
          </a:p>
          <a:p>
            <a:pPr algn="ctr"/>
            <a:endParaRPr lang="en-US" dirty="0"/>
          </a:p>
          <a:p>
            <a:pPr algn="ctr"/>
            <a:endParaRPr lang="en-US" sz="1350" dirty="0"/>
          </a:p>
          <a:p>
            <a:pPr algn="ctr"/>
            <a:r>
              <a:rPr lang="en-US" dirty="0"/>
              <a:t>A desired false-discovery rate is calculated by isotonic regression.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3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82F0-681E-E250-0652-8981500F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40" y="8754"/>
            <a:ext cx="7886700" cy="994172"/>
          </a:xfrm>
        </p:spPr>
        <p:txBody>
          <a:bodyPr/>
          <a:lstStyle/>
          <a:p>
            <a:r>
              <a:rPr lang="en-US" dirty="0"/>
              <a:t>TF-</a:t>
            </a:r>
            <a:r>
              <a:rPr lang="en-US" dirty="0" err="1"/>
              <a:t>MoDISco</a:t>
            </a:r>
            <a:r>
              <a:rPr lang="en-IL" dirty="0"/>
              <a:t>: 1</a:t>
            </a:r>
            <a:r>
              <a:rPr lang="en-IL" baseline="30000" dirty="0"/>
              <a:t>st</a:t>
            </a:r>
            <a:r>
              <a:rPr lang="en-IL" dirty="0"/>
              <a:t> phase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A099676-D4D5-8603-538F-DA9A411D5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133600"/>
            <a:ext cx="41338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B0F9BA-E959-FF74-F233-8EB7F435F8B2}"/>
              </a:ext>
            </a:extLst>
          </p:cNvPr>
          <p:cNvSpPr txBox="1"/>
          <p:nvPr/>
        </p:nvSpPr>
        <p:spPr>
          <a:xfrm>
            <a:off x="4084746" y="1576301"/>
            <a:ext cx="227610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dirty="0"/>
              <a:t>isotonic regression for the positive window scores </a:t>
            </a:r>
            <a:endParaRPr lang="en-IL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1D0E68-019A-3DDB-C411-D4CE5BD76E76}"/>
              </a:ext>
            </a:extLst>
          </p:cNvPr>
          <p:cNvSpPr txBox="1"/>
          <p:nvPr/>
        </p:nvSpPr>
        <p:spPr>
          <a:xfrm>
            <a:off x="2417501" y="1576301"/>
            <a:ext cx="170849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dirty="0"/>
              <a:t>Positive Threshold for filtering out</a:t>
            </a:r>
            <a:endParaRPr lang="en-IL" sz="135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980CA6-D9AC-9D1C-9369-6A781F217473}"/>
              </a:ext>
            </a:extLst>
          </p:cNvPr>
          <p:cNvCxnSpPr>
            <a:cxnSpLocks/>
          </p:cNvCxnSpPr>
          <p:nvPr/>
        </p:nvCxnSpPr>
        <p:spPr>
          <a:xfrm flipH="1">
            <a:off x="4657726" y="2036731"/>
            <a:ext cx="101492" cy="19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CFAAAC-3791-89C0-7AED-4AED6FB217AA}"/>
              </a:ext>
            </a:extLst>
          </p:cNvPr>
          <p:cNvCxnSpPr>
            <a:cxnSpLocks/>
          </p:cNvCxnSpPr>
          <p:nvPr/>
        </p:nvCxnSpPr>
        <p:spPr>
          <a:xfrm>
            <a:off x="3701157" y="2036731"/>
            <a:ext cx="179773" cy="21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D4B44A-1C36-2E08-7832-82794183B5F6}"/>
              </a:ext>
            </a:extLst>
          </p:cNvPr>
          <p:cNvSpPr txBox="1"/>
          <p:nvPr/>
        </p:nvSpPr>
        <p:spPr>
          <a:xfrm>
            <a:off x="457200" y="4969646"/>
            <a:ext cx="8224605" cy="830997"/>
          </a:xfrm>
          <a:prstGeom prst="rect">
            <a:avLst/>
          </a:prstGeom>
        </p:spPr>
        <p:txBody>
          <a:bodyPr vert="horz" lIns="54864" tIns="91440" rtlCol="0">
            <a:normAutofit lnSpcReduction="10000"/>
          </a:bodyPr>
          <a:lstStyle>
            <a:defPPr>
              <a:defRPr lang="en-US"/>
            </a:defPPr>
            <a:lvl1pPr marL="438912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400">
                <a:latin typeface="Calibri" pitchFamily="34" charset="0"/>
                <a:cs typeface="Calibri" pitchFamily="34" charset="0"/>
              </a:defRPr>
            </a:lvl1pPr>
            <a:lvl2pPr marL="731520" indent="-274320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>
                <a:latin typeface="Calibri" pitchFamily="34" charset="0"/>
                <a:cs typeface="Calibri" pitchFamily="34" charset="0"/>
              </a:defRPr>
            </a:lvl2pPr>
            <a:lvl3pPr marL="996696" indent="-228600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>
                <a:latin typeface="Calibri" pitchFamily="34" charset="0"/>
                <a:cs typeface="Calibri" pitchFamily="34" charset="0"/>
              </a:defRPr>
            </a:lvl3pPr>
            <a:lvl4pPr marL="1216152" indent="-182880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4pPr>
            <a:lvl5pPr marL="1426464" indent="-182880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5pPr>
            <a:lvl6pPr marL="1627632" indent="-182880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/>
            </a:lvl6pPr>
            <a:lvl7pPr marL="1828800" indent="-182880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/>
            </a:lvl7pPr>
            <a:lvl8pPr marL="2029968" indent="-18288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/>
            </a:lvl8pPr>
            <a:lvl9pPr marL="2231136" indent="-182880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baseline="0"/>
            </a:lvl9pPr>
          </a:lstStyle>
          <a:p>
            <a:r>
              <a:rPr lang="en-US" dirty="0"/>
              <a:t>Finally, an additional filter and union stage is done according to </a:t>
            </a:r>
            <a:r>
              <a:rPr lang="en-US" dirty="0" err="1"/>
              <a:t>seqlets</a:t>
            </a:r>
            <a:r>
              <a:rPr lang="en-US" dirty="0"/>
              <a:t> overlapping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84015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25808-788A-644E-9D71-6C1021EF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</a:t>
            </a:r>
            <a:r>
              <a:rPr lang="en-US" dirty="0" err="1"/>
              <a:t>MoDISco</a:t>
            </a:r>
            <a:r>
              <a:rPr lang="en-IL" dirty="0"/>
              <a:t>: 1</a:t>
            </a:r>
            <a:r>
              <a:rPr lang="en-IL" baseline="30000" dirty="0"/>
              <a:t>st</a:t>
            </a:r>
            <a:r>
              <a:rPr lang="en-IL" dirty="0"/>
              <a:t> phase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CD3D6-3B5C-624E-9E23-895D6B1EC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36" y="1358792"/>
            <a:ext cx="7886700" cy="788662"/>
          </a:xfrm>
        </p:spPr>
        <p:txBody>
          <a:bodyPr vert="horz" lIns="54864" tIns="91440" rtlCol="0">
            <a:noAutofit/>
          </a:bodyPr>
          <a:lstStyle/>
          <a:p>
            <a:pPr marL="0" indent="0" algn="ctr">
              <a:buNone/>
            </a:pPr>
            <a:r>
              <a:rPr lang="en-US" dirty="0"/>
              <a:t>(3) Prepare </a:t>
            </a:r>
            <a:r>
              <a:rPr lang="en-US" dirty="0" err="1">
                <a:solidFill>
                  <a:srgbClr val="D60093"/>
                </a:solidFill>
              </a:rPr>
              <a:t>seqlet</a:t>
            </a:r>
            <a:r>
              <a:rPr lang="en-US" dirty="0">
                <a:solidFill>
                  <a:srgbClr val="D60093"/>
                </a:solidFill>
              </a:rPr>
              <a:t> vector</a:t>
            </a:r>
            <a:r>
              <a:rPr lang="en-US" dirty="0"/>
              <a:t> of scores per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03658-EC7F-2042-A11A-85ACA7DF0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06" y="2752433"/>
            <a:ext cx="3374141" cy="16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29443-3FA2-4445-95D2-3F48F0B1F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179" y="2725634"/>
            <a:ext cx="2534191" cy="16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5042FD-8994-5B4C-B349-446B09A7D2E2}"/>
              </a:ext>
            </a:extLst>
          </p:cNvPr>
          <p:cNvSpPr txBox="1"/>
          <p:nvPr/>
        </p:nvSpPr>
        <p:spPr>
          <a:xfrm>
            <a:off x="3208826" y="2496156"/>
            <a:ext cx="1691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D60093"/>
                </a:solidFill>
              </a:rPr>
              <a:t>seqlet</a:t>
            </a:r>
            <a:r>
              <a:rPr lang="en-US" sz="1400" dirty="0">
                <a:solidFill>
                  <a:srgbClr val="D60093"/>
                </a:solidFill>
              </a:rPr>
              <a:t> </a:t>
            </a:r>
            <a:r>
              <a:rPr lang="en-US" sz="1200" dirty="0">
                <a:solidFill>
                  <a:srgbClr val="D60093"/>
                </a:solidFill>
              </a:rPr>
              <a:t>scores</a:t>
            </a:r>
            <a:r>
              <a:rPr lang="en-US" sz="1400" dirty="0">
                <a:solidFill>
                  <a:srgbClr val="D60093"/>
                </a:solidFill>
              </a:rPr>
              <a:t> </a:t>
            </a:r>
            <a:r>
              <a:rPr lang="en-US" sz="1200" dirty="0">
                <a:solidFill>
                  <a:srgbClr val="D60093"/>
                </a:solidFill>
              </a:rPr>
              <a:t>vector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F84881-2B92-724B-84F3-3498BC947720}"/>
              </a:ext>
            </a:extLst>
          </p:cNvPr>
          <p:cNvSpPr txBox="1"/>
          <p:nvPr/>
        </p:nvSpPr>
        <p:spPr>
          <a:xfrm>
            <a:off x="4831156" y="2539795"/>
            <a:ext cx="197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D60093"/>
                </a:solidFill>
              </a:rPr>
              <a:t>seqlet</a:t>
            </a:r>
            <a:r>
              <a:rPr lang="en-US" sz="1200" dirty="0">
                <a:solidFill>
                  <a:srgbClr val="D60093"/>
                </a:solidFill>
              </a:rPr>
              <a:t> scores vector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56FCD-7118-7F47-ADA0-454C9AB1C583}"/>
              </a:ext>
            </a:extLst>
          </p:cNvPr>
          <p:cNvSpPr txBox="1"/>
          <p:nvPr/>
        </p:nvSpPr>
        <p:spPr>
          <a:xfrm>
            <a:off x="425824" y="4794905"/>
            <a:ext cx="8433487" cy="646331"/>
          </a:xfrm>
          <a:prstGeom prst="rect">
            <a:avLst/>
          </a:prstGeom>
        </p:spPr>
        <p:txBody>
          <a:bodyPr vert="horz" lIns="54864" tIns="91440" rtlCol="0">
            <a:normAutofit fontScale="77500" lnSpcReduction="20000"/>
          </a:bodyPr>
          <a:lstStyle>
            <a:defPPr>
              <a:defRPr lang="en-US"/>
            </a:defPPr>
            <a:lvl1pPr marL="438912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400">
                <a:latin typeface="Calibri" pitchFamily="34" charset="0"/>
                <a:cs typeface="Calibri" pitchFamily="34" charset="0"/>
              </a:defRPr>
            </a:lvl1pPr>
            <a:lvl2pPr marL="731520" indent="-274320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800">
                <a:latin typeface="Calibri" pitchFamily="34" charset="0"/>
                <a:cs typeface="Calibri" pitchFamily="34" charset="0"/>
              </a:defRPr>
            </a:lvl2pPr>
            <a:lvl3pPr marL="996696" indent="-228600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>
                <a:latin typeface="Calibri" pitchFamily="34" charset="0"/>
                <a:cs typeface="Calibri" pitchFamily="34" charset="0"/>
              </a:defRPr>
            </a:lvl3pPr>
            <a:lvl4pPr marL="1216152" indent="-182880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4pPr>
            <a:lvl5pPr marL="1426464" indent="-182880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5pPr>
            <a:lvl6pPr marL="1627632" indent="-182880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/>
            </a:lvl6pPr>
            <a:lvl7pPr marL="1828800" indent="-182880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/>
            </a:lvl7pPr>
            <a:lvl8pPr marL="2029968" indent="-18288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/>
            </a:lvl8pPr>
            <a:lvl9pPr marL="2231136" indent="-182880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baseline="0"/>
            </a:lvl9pPr>
          </a:lstStyle>
          <a:p>
            <a:r>
              <a:rPr lang="en-US" dirty="0"/>
              <a:t>To </a:t>
            </a:r>
            <a:r>
              <a:rPr lang="en-US" dirty="0">
                <a:solidFill>
                  <a:srgbClr val="008000"/>
                </a:solidFill>
              </a:rPr>
              <a:t>make scores of different tasks comparable </a:t>
            </a:r>
            <a:r>
              <a:rPr lang="en-US" dirty="0"/>
              <a:t>- normalize scores per task, i.e., for each task score, assign its percentile in the absolute scores'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16CB26-24F5-C504-B511-E472FFFCF491}"/>
                  </a:ext>
                </a:extLst>
              </p:cNvPr>
              <p:cNvSpPr txBox="1"/>
              <p:nvPr/>
            </p:nvSpPr>
            <p:spPr>
              <a:xfrm flipH="1">
                <a:off x="5349301" y="2805038"/>
                <a:ext cx="938218" cy="1587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L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L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.2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4.3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3.1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L" sz="8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16CB26-24F5-C504-B511-E472FFFCF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349301" y="2805038"/>
                <a:ext cx="938218" cy="1587935"/>
              </a:xfrm>
              <a:prstGeom prst="rect">
                <a:avLst/>
              </a:prstGeom>
              <a:blipFill>
                <a:blip r:embed="rId5"/>
                <a:stretch>
                  <a:fillRect b="-55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386511-BFAD-6E6C-3FC3-EA2A8F960092}"/>
                  </a:ext>
                </a:extLst>
              </p:cNvPr>
              <p:cNvSpPr txBox="1"/>
              <p:nvPr/>
            </p:nvSpPr>
            <p:spPr>
              <a:xfrm flipH="1">
                <a:off x="3613617" y="2807852"/>
                <a:ext cx="938218" cy="1587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L" sz="240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L" sz="2400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.4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1.3</m:t>
                                    </m:r>
                                  </m:e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1.2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L" sz="8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386511-BFAD-6E6C-3FC3-EA2A8F960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613617" y="2807852"/>
                <a:ext cx="938218" cy="1587935"/>
              </a:xfrm>
              <a:prstGeom prst="rect">
                <a:avLst/>
              </a:prstGeom>
              <a:blipFill>
                <a:blip r:embed="rId6"/>
                <a:stretch>
                  <a:fillRect t="-794" b="-476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92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4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EFD8E-7C18-9045-AE3C-2FB259C94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290" y="1276965"/>
            <a:ext cx="7886700" cy="725961"/>
          </a:xfrm>
        </p:spPr>
        <p:txBody>
          <a:bodyPr vert="horz" lIns="54864" tIns="91440" rtlCol="0">
            <a:noAutofit/>
          </a:bodyPr>
          <a:lstStyle/>
          <a:p>
            <a:pPr marL="0" indent="0" algn="ctr">
              <a:buNone/>
            </a:pPr>
            <a:r>
              <a:rPr lang="en-US" dirty="0"/>
              <a:t>(4) Cluster per-task vectors into “</a:t>
            </a:r>
            <a:r>
              <a:rPr lang="en-US" dirty="0" err="1"/>
              <a:t>metacluster</a:t>
            </a:r>
            <a:r>
              <a:rPr lang="en-US" dirty="0"/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025C8F-8058-71B0-F363-BCDEAC4C419F}"/>
                  </a:ext>
                </a:extLst>
              </p:cNvPr>
              <p:cNvSpPr txBox="1"/>
              <p:nvPr/>
            </p:nvSpPr>
            <p:spPr>
              <a:xfrm>
                <a:off x="380214" y="2087452"/>
                <a:ext cx="7313586" cy="2103524"/>
              </a:xfrm>
              <a:prstGeom prst="rect">
                <a:avLst/>
              </a:prstGeom>
            </p:spPr>
            <p:txBody>
              <a:bodyPr vert="horz" lIns="54864" tIns="91440" rtlCol="0">
                <a:normAutofit/>
              </a:bodyPr>
              <a:lstStyle>
                <a:defPPr>
                  <a:defRPr lang="en-US"/>
                </a:defPPr>
                <a:lvl1pPr marL="438912" indent="-320040">
                  <a:spcBef>
                    <a:spcPts val="0"/>
                  </a:spcBef>
                  <a:buClr>
                    <a:schemeClr val="accent1"/>
                  </a:buClr>
                  <a:buSzPct val="80000"/>
                  <a:buFont typeface="Wingdings 2"/>
                  <a:buChar char=""/>
                  <a:defRPr kumimoji="0" sz="2400">
                    <a:latin typeface="Calibri" pitchFamily="34" charset="0"/>
                    <a:cs typeface="Calibri" pitchFamily="34" charset="0"/>
                  </a:defRPr>
                </a:lvl1pPr>
                <a:lvl2pPr marL="731520" indent="-274320">
                  <a:spcBef>
                    <a:spcPct val="20000"/>
                  </a:spcBef>
                  <a:buClr>
                    <a:schemeClr val="accent2"/>
                  </a:buClr>
                  <a:buSzPct val="100000"/>
                  <a:buFont typeface="Wingdings" pitchFamily="2" charset="2"/>
                  <a:buChar char="§"/>
                  <a:defRPr kumimoji="0" sz="2800">
                    <a:latin typeface="Calibri" pitchFamily="34" charset="0"/>
                    <a:cs typeface="Calibri" pitchFamily="34" charset="0"/>
                  </a:defRPr>
                </a:lvl2pPr>
                <a:lvl3pPr marL="996696" indent="-228600">
                  <a:spcBef>
                    <a:spcPct val="20000"/>
                  </a:spcBef>
                  <a:buClr>
                    <a:schemeClr val="accent3"/>
                  </a:buClr>
                  <a:buSzPct val="100000"/>
                  <a:buFont typeface="Wingdings" pitchFamily="2" charset="2"/>
                  <a:buChar char="§"/>
                  <a:defRPr kumimoji="0" sz="2400">
                    <a:latin typeface="Calibri" pitchFamily="34" charset="0"/>
                    <a:cs typeface="Calibri" pitchFamily="34" charset="0"/>
                  </a:defRPr>
                </a:lvl3pPr>
                <a:lvl4pPr marL="1216152" indent="-182880">
                  <a:spcBef>
                    <a:spcPct val="20000"/>
                  </a:spcBef>
                  <a:buClr>
                    <a:schemeClr val="accent4"/>
                  </a:buClr>
                  <a:buSzPct val="100000"/>
                  <a:buFont typeface="Wingdings" pitchFamily="2" charset="2"/>
                  <a:buChar char="§"/>
                  <a:defRPr kumimoji="0" sz="2000">
                    <a:latin typeface="Calibri" pitchFamily="34" charset="0"/>
                    <a:cs typeface="Calibri" pitchFamily="34" charset="0"/>
                  </a:defRPr>
                </a:lvl4pPr>
                <a:lvl5pPr marL="1426464" indent="-182880">
                  <a:spcBef>
                    <a:spcPct val="20000"/>
                  </a:spcBef>
                  <a:buClr>
                    <a:schemeClr val="accent5"/>
                  </a:buClr>
                  <a:buSzPct val="100000"/>
                  <a:buFont typeface="Wingdings" pitchFamily="2" charset="2"/>
                  <a:buChar char="§"/>
                  <a:defRPr kumimoji="0" sz="2000">
                    <a:latin typeface="Calibri" pitchFamily="34" charset="0"/>
                    <a:cs typeface="Calibri" pitchFamily="34" charset="0"/>
                  </a:defRPr>
                </a:lvl5pPr>
                <a:lvl6pPr marL="1627632" indent="-182880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Wingdings 2"/>
                  <a:buChar char=""/>
                  <a:defRPr kumimoji="0" sz="2000"/>
                </a:lvl6pPr>
                <a:lvl7pPr marL="1828800" indent="-182880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Wingdings 2"/>
                  <a:buChar char=""/>
                  <a:defRPr kumimoji="0"/>
                </a:lvl7pPr>
                <a:lvl8pPr marL="2029968" indent="-182880">
                  <a:spcBef>
                    <a:spcPct val="20000"/>
                  </a:spcBef>
                  <a:buClr>
                    <a:schemeClr val="accent2"/>
                  </a:buClr>
                  <a:buFont typeface="Wingdings 2" pitchFamily="18" charset="2"/>
                  <a:buChar char=""/>
                  <a:defRPr kumimoji="0"/>
                </a:lvl8pPr>
                <a:lvl9pPr marL="2231136" indent="-182880">
                  <a:spcBef>
                    <a:spcPct val="20000"/>
                  </a:spcBef>
                  <a:buClr>
                    <a:schemeClr val="accent3"/>
                  </a:buClr>
                  <a:buFont typeface="Wingdings 2" pitchFamily="18" charset="2"/>
                  <a:buChar char=""/>
                  <a:defRPr kumimoji="0" baseline="0"/>
                </a:lvl9pPr>
              </a:lstStyle>
              <a:p>
                <a:pPr algn="just"/>
                <a:r>
                  <a:rPr lang="en-US" dirty="0"/>
                  <a:t>Assign each </a:t>
                </a:r>
                <a:r>
                  <a:rPr lang="en-US" dirty="0" err="1"/>
                  <a:t>seqlet</a:t>
                </a:r>
                <a:r>
                  <a:rPr lang="en-US" dirty="0"/>
                  <a:t> transformed scores vector,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to an activity pattern </a:t>
                </a:r>
                <a:r>
                  <a:rPr lang="en-US" dirty="0" err="1"/>
                  <a:t>metacluster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algn="just"/>
                <a:endParaRPr lang="en-US" sz="2000" dirty="0"/>
              </a:p>
              <a:p>
                <a:pPr algn="just"/>
                <a:r>
                  <a:rPr lang="en-US" dirty="0"/>
                  <a:t>an activity pattern is a vector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where each element is 1, 0 or -1 </a:t>
                </a:r>
              </a:p>
              <a:p>
                <a:pPr algn="just"/>
                <a:endParaRPr lang="en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025C8F-8058-71B0-F363-BCDEAC4C4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4" y="2087452"/>
                <a:ext cx="7313586" cy="2103524"/>
              </a:xfrm>
              <a:prstGeom prst="rect">
                <a:avLst/>
              </a:prstGeom>
              <a:blipFill>
                <a:blip r:embed="rId3"/>
                <a:stretch>
                  <a:fillRect r="-138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0AFB77-D044-11E1-F7E0-DD4ABA2FB5A5}"/>
                  </a:ext>
                </a:extLst>
              </p:cNvPr>
              <p:cNvSpPr txBox="1"/>
              <p:nvPr/>
            </p:nvSpPr>
            <p:spPr>
              <a:xfrm>
                <a:off x="7867037" y="2906244"/>
                <a:ext cx="906274" cy="640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350" dirty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350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L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L" sz="135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35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35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350" i="1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L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0AFB77-D044-11E1-F7E0-DD4ABA2FB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7" y="2906244"/>
                <a:ext cx="906274" cy="640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4548A6-180E-4049-A18F-83E8C7A9B6F8}"/>
                  </a:ext>
                </a:extLst>
              </p:cNvPr>
              <p:cNvSpPr txBox="1"/>
              <p:nvPr/>
            </p:nvSpPr>
            <p:spPr>
              <a:xfrm>
                <a:off x="7867037" y="2133728"/>
                <a:ext cx="898259" cy="6417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350" dirty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IL" sz="1350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L" sz="135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L" sz="135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350" i="1" dirty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350" b="0" i="1" dirty="0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35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L" sz="135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4548A6-180E-4049-A18F-83E8C7A9B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037" y="2133728"/>
                <a:ext cx="898259" cy="641714"/>
              </a:xfrm>
              <a:prstGeom prst="rect">
                <a:avLst/>
              </a:prstGeom>
              <a:blipFill>
                <a:blip r:embed="rId5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3386B4-700B-1F4C-6A93-4F622813E57E}"/>
              </a:ext>
            </a:extLst>
          </p:cNvPr>
          <p:cNvCxnSpPr>
            <a:cxnSpLocks/>
          </p:cNvCxnSpPr>
          <p:nvPr/>
        </p:nvCxnSpPr>
        <p:spPr>
          <a:xfrm flipV="1">
            <a:off x="8000990" y="3429000"/>
            <a:ext cx="256447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7B2872-8D0C-9C02-FDB8-3B211EB27E12}"/>
                  </a:ext>
                </a:extLst>
              </p:cNvPr>
              <p:cNvSpPr txBox="1"/>
              <p:nvPr/>
            </p:nvSpPr>
            <p:spPr>
              <a:xfrm>
                <a:off x="7034344" y="3712501"/>
                <a:ext cx="1933292" cy="312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dirty="0">
                            <a:latin typeface="Cambria Math" panose="02040503050406030204" pitchFamily="18" charset="0"/>
                            <a:cs typeface="Calibri" pitchFamily="34" charset="0"/>
                          </a:rPr>
                        </m:ctrlPr>
                      </m:sSupPr>
                      <m:e>
                        <m:r>
                          <a:rPr lang="en-IL" sz="1400" dirty="0">
                            <a:latin typeface="Cambria Math" panose="02040503050406030204" pitchFamily="18" charset="0"/>
                            <a:cs typeface="Calibri" pitchFamily="34" charset="0"/>
                          </a:rPr>
                          <m:t>3</m:t>
                        </m:r>
                      </m:e>
                      <m:sup>
                        <m:r>
                          <a:rPr lang="en-US" sz="1400" dirty="0">
                            <a:latin typeface="Cambria Math" panose="02040503050406030204" pitchFamily="18" charset="0"/>
                            <a:cs typeface="Calibri" pitchFamily="34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IL" sz="1400" dirty="0">
                    <a:latin typeface="Calibri" pitchFamily="34" charset="0"/>
                    <a:cs typeface="Calibri" pitchFamily="34" charset="0"/>
                  </a:rPr>
                  <a:t> activity patterns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7B2872-8D0C-9C02-FDB8-3B211EB27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344" y="3712501"/>
                <a:ext cx="1933292" cy="312586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4A703D-CF6C-2848-2AB5-D0EE9359D69C}"/>
                  </a:ext>
                </a:extLst>
              </p:cNvPr>
              <p:cNvSpPr txBox="1"/>
              <p:nvPr/>
            </p:nvSpPr>
            <p:spPr>
              <a:xfrm>
                <a:off x="380214" y="4199190"/>
                <a:ext cx="8458986" cy="2231919"/>
              </a:xfrm>
              <a:prstGeom prst="rect">
                <a:avLst/>
              </a:prstGeom>
            </p:spPr>
            <p:txBody>
              <a:bodyPr vert="horz" lIns="54864" tIns="91440" rtlCol="0">
                <a:normAutofit/>
              </a:bodyPr>
              <a:lstStyle>
                <a:defPPr>
                  <a:defRPr lang="en-US"/>
                </a:defPPr>
                <a:lvl1pPr marL="438912" indent="-320040">
                  <a:spcBef>
                    <a:spcPts val="0"/>
                  </a:spcBef>
                  <a:buClr>
                    <a:schemeClr val="accent1"/>
                  </a:buClr>
                  <a:buSzPct val="80000"/>
                  <a:buFont typeface="Wingdings 2"/>
                  <a:buChar char=""/>
                  <a:defRPr kumimoji="0" sz="2400">
                    <a:latin typeface="Calibri" pitchFamily="34" charset="0"/>
                    <a:cs typeface="Calibri" pitchFamily="34" charset="0"/>
                  </a:defRPr>
                </a:lvl1pPr>
                <a:lvl2pPr marL="731520" indent="-274320">
                  <a:spcBef>
                    <a:spcPct val="20000"/>
                  </a:spcBef>
                  <a:buClr>
                    <a:schemeClr val="accent2"/>
                  </a:buClr>
                  <a:buSzPct val="100000"/>
                  <a:buFont typeface="Wingdings" pitchFamily="2" charset="2"/>
                  <a:buChar char="§"/>
                  <a:defRPr kumimoji="0" sz="2800">
                    <a:latin typeface="Calibri" pitchFamily="34" charset="0"/>
                    <a:cs typeface="Calibri" pitchFamily="34" charset="0"/>
                  </a:defRPr>
                </a:lvl2pPr>
                <a:lvl3pPr marL="996696" indent="-228600">
                  <a:spcBef>
                    <a:spcPct val="20000"/>
                  </a:spcBef>
                  <a:buClr>
                    <a:schemeClr val="accent3"/>
                  </a:buClr>
                  <a:buSzPct val="100000"/>
                  <a:buFont typeface="Wingdings" pitchFamily="2" charset="2"/>
                  <a:buChar char="§"/>
                  <a:defRPr kumimoji="0" sz="2400">
                    <a:latin typeface="Calibri" pitchFamily="34" charset="0"/>
                    <a:cs typeface="Calibri" pitchFamily="34" charset="0"/>
                  </a:defRPr>
                </a:lvl3pPr>
                <a:lvl4pPr marL="1216152" indent="-182880">
                  <a:spcBef>
                    <a:spcPct val="20000"/>
                  </a:spcBef>
                  <a:buClr>
                    <a:schemeClr val="accent4"/>
                  </a:buClr>
                  <a:buSzPct val="100000"/>
                  <a:buFont typeface="Wingdings" pitchFamily="2" charset="2"/>
                  <a:buChar char="§"/>
                  <a:defRPr kumimoji="0" sz="2000">
                    <a:latin typeface="Calibri" pitchFamily="34" charset="0"/>
                    <a:cs typeface="Calibri" pitchFamily="34" charset="0"/>
                  </a:defRPr>
                </a:lvl4pPr>
                <a:lvl5pPr marL="1426464" indent="-182880">
                  <a:spcBef>
                    <a:spcPct val="20000"/>
                  </a:spcBef>
                  <a:buClr>
                    <a:schemeClr val="accent5"/>
                  </a:buClr>
                  <a:buSzPct val="100000"/>
                  <a:buFont typeface="Wingdings" pitchFamily="2" charset="2"/>
                  <a:buChar char="§"/>
                  <a:defRPr kumimoji="0" sz="2000">
                    <a:latin typeface="Calibri" pitchFamily="34" charset="0"/>
                    <a:cs typeface="Calibri" pitchFamily="34" charset="0"/>
                  </a:defRPr>
                </a:lvl5pPr>
                <a:lvl6pPr marL="1627632" indent="-182880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Wingdings 2"/>
                  <a:buChar char=""/>
                  <a:defRPr kumimoji="0" sz="2000"/>
                </a:lvl6pPr>
                <a:lvl7pPr marL="1828800" indent="-182880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Wingdings 2"/>
                  <a:buChar char=""/>
                  <a:defRPr kumimoji="0"/>
                </a:lvl7pPr>
                <a:lvl8pPr marL="2029968" indent="-182880">
                  <a:spcBef>
                    <a:spcPct val="20000"/>
                  </a:spcBef>
                  <a:buClr>
                    <a:schemeClr val="accent2"/>
                  </a:buClr>
                  <a:buFont typeface="Wingdings 2" pitchFamily="18" charset="2"/>
                  <a:buChar char=""/>
                  <a:defRPr kumimoji="0"/>
                </a:lvl8pPr>
                <a:lvl9pPr marL="2231136" indent="-182880">
                  <a:spcBef>
                    <a:spcPct val="20000"/>
                  </a:spcBef>
                  <a:buClr>
                    <a:schemeClr val="accent3"/>
                  </a:buClr>
                  <a:buFont typeface="Wingdings 2" pitchFamily="18" charset="2"/>
                  <a:buChar char=""/>
                  <a:defRPr kumimoji="0" baseline="0"/>
                </a:lvl9pPr>
              </a:lstStyle>
              <a:p>
                <a:pPr algn="just"/>
                <a:r>
                  <a:rPr lang="en-US" dirty="0"/>
                  <a:t>Strongly and weakly compatible: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000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</a:t>
                </a:r>
                <a:r>
                  <a:rPr lang="en-US" sz="2000" dirty="0">
                    <a:solidFill>
                      <a:srgbClr val="008000"/>
                    </a:solidFill>
                  </a:rPr>
                  <a:t>strongly compatible</a:t>
                </a:r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if: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∀ 1≤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≤3, 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dirty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strong_threshold</a:t>
                </a:r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L" sz="2000" dirty="0"/>
              </a:p>
              <a:p>
                <a:pPr algn="just"/>
                <a:endParaRPr lang="en-IL" sz="2000" dirty="0"/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</a:t>
                </a:r>
                <a:r>
                  <a:rPr lang="en-US" sz="2000" dirty="0">
                    <a:solidFill>
                      <a:srgbClr val="008000"/>
                    </a:solidFill>
                  </a:rPr>
                  <a:t>weakly compatible</a:t>
                </a:r>
                <a:r>
                  <a:rPr lang="en-US" sz="2000" dirty="0"/>
                  <a:t> with </a:t>
                </a:r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if: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∀ 1≤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≤3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dirty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weak_</a:t>
                </a:r>
                <a:r>
                  <a:rPr lang="en-US" sz="2000" dirty="0" err="1"/>
                  <a:t>threshold</a:t>
                </a:r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L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F4A703D-CF6C-2848-2AB5-D0EE9359D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14" y="4199190"/>
                <a:ext cx="8458986" cy="2231919"/>
              </a:xfrm>
              <a:prstGeom prst="rect">
                <a:avLst/>
              </a:prstGeom>
              <a:blipFill>
                <a:blip r:embed="rId7"/>
                <a:stretch>
                  <a:fillRect r="-75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28374B5D-DE5A-0A32-8CA4-E27A356DC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</a:t>
            </a:r>
            <a:r>
              <a:rPr lang="en-US" dirty="0" err="1"/>
              <a:t>MoDISco</a:t>
            </a:r>
            <a:r>
              <a:rPr lang="en-IL" dirty="0"/>
              <a:t>: 1</a:t>
            </a:r>
            <a:r>
              <a:rPr lang="en-IL" baseline="30000" dirty="0"/>
              <a:t>st</a:t>
            </a:r>
            <a:r>
              <a:rPr lang="en-IL" dirty="0"/>
              <a:t> phase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A6BE0F-F086-EAA0-CA58-2D109BD23231}"/>
              </a:ext>
            </a:extLst>
          </p:cNvPr>
          <p:cNvSpPr txBox="1"/>
          <p:nvPr/>
        </p:nvSpPr>
        <p:spPr>
          <a:xfrm>
            <a:off x="7620000" y="1976260"/>
            <a:ext cx="14524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FFC000"/>
                </a:solidFill>
              </a:rPr>
              <a:t>Seqlet</a:t>
            </a:r>
            <a:r>
              <a:rPr lang="en-US" sz="1100" dirty="0">
                <a:solidFill>
                  <a:srgbClr val="FFC000"/>
                </a:solidFill>
              </a:rPr>
              <a:t> scores vector</a:t>
            </a:r>
            <a:endParaRPr lang="en-IL" sz="1100" dirty="0">
              <a:solidFill>
                <a:srgbClr val="FFC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3F9F49-CB5B-6AAB-26AD-C8AA49F89DB7}"/>
              </a:ext>
            </a:extLst>
          </p:cNvPr>
          <p:cNvSpPr txBox="1"/>
          <p:nvPr/>
        </p:nvSpPr>
        <p:spPr>
          <a:xfrm>
            <a:off x="7620000" y="2664092"/>
            <a:ext cx="152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C000"/>
                </a:solidFill>
              </a:rPr>
              <a:t>Activity</a:t>
            </a:r>
            <a:r>
              <a:rPr lang="en-US" dirty="0"/>
              <a:t> </a:t>
            </a:r>
            <a:r>
              <a:rPr lang="en-US" sz="1100" dirty="0">
                <a:solidFill>
                  <a:srgbClr val="FFC000"/>
                </a:solidFill>
              </a:rPr>
              <a:t>pattern vector</a:t>
            </a:r>
            <a:r>
              <a:rPr lang="en-US" dirty="0"/>
              <a:t>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5041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8" grpId="0"/>
      <p:bldP spid="27" grpId="0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473E46-975B-294F-9604-FE2436ED7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65" y="5397886"/>
            <a:ext cx="2565000" cy="123151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3C4C62-38AA-9E4E-B49D-EF65BBD20D4A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3733800" y="5956883"/>
            <a:ext cx="587465" cy="228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396A9E3-49BA-CC45-95CB-7063E9A94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53" y="3736755"/>
            <a:ext cx="2565000" cy="16396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293385-ADDD-E744-9F97-2EE8213E286A}"/>
              </a:ext>
            </a:extLst>
          </p:cNvPr>
          <p:cNvSpPr txBox="1"/>
          <p:nvPr/>
        </p:nvSpPr>
        <p:spPr>
          <a:xfrm>
            <a:off x="2266783" y="5215079"/>
            <a:ext cx="197450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Scores per 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026780-1831-C54B-9D83-87B5BD7D5292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3733800" y="4798800"/>
            <a:ext cx="587465" cy="9828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39017223-99FD-A4DD-14D8-C1FDB980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</a:t>
            </a:r>
            <a:r>
              <a:rPr lang="en-US" dirty="0" err="1"/>
              <a:t>MoDISco</a:t>
            </a:r>
            <a:r>
              <a:rPr lang="en-IL" dirty="0"/>
              <a:t>: 1</a:t>
            </a:r>
            <a:r>
              <a:rPr lang="en-IL" baseline="30000" dirty="0"/>
              <a:t>st</a:t>
            </a:r>
            <a:r>
              <a:rPr lang="en-IL" dirty="0"/>
              <a:t> phase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F7DD89-65D4-8D3C-5ECA-5CB349FE1020}"/>
                  </a:ext>
                </a:extLst>
              </p:cNvPr>
              <p:cNvSpPr txBox="1"/>
              <p:nvPr/>
            </p:nvSpPr>
            <p:spPr>
              <a:xfrm>
                <a:off x="457200" y="1215988"/>
                <a:ext cx="8229600" cy="2492990"/>
              </a:xfrm>
              <a:prstGeom prst="rect">
                <a:avLst/>
              </a:prstGeom>
            </p:spPr>
            <p:txBody>
              <a:bodyPr vert="horz" lIns="54864" tIns="91440" rtlCol="0">
                <a:normAutofit lnSpcReduction="10000"/>
              </a:bodyPr>
              <a:lstStyle>
                <a:defPPr>
                  <a:defRPr lang="en-US"/>
                </a:defPPr>
                <a:lvl1pPr marL="438912" indent="-320040">
                  <a:spcBef>
                    <a:spcPts val="0"/>
                  </a:spcBef>
                  <a:buClr>
                    <a:schemeClr val="accent1"/>
                  </a:buClr>
                  <a:buSzPct val="80000"/>
                  <a:buFont typeface="Wingdings 2"/>
                  <a:buChar char=""/>
                  <a:defRPr kumimoji="0" sz="2400">
                    <a:latin typeface="Calibri" pitchFamily="34" charset="0"/>
                    <a:cs typeface="Calibri" pitchFamily="34" charset="0"/>
                  </a:defRPr>
                </a:lvl1pPr>
                <a:lvl2pPr marL="731520" lvl="1" indent="-274320">
                  <a:spcBef>
                    <a:spcPct val="20000"/>
                  </a:spcBef>
                  <a:buClr>
                    <a:schemeClr val="accent2"/>
                  </a:buClr>
                  <a:buSzPct val="100000"/>
                  <a:buFont typeface="Wingdings" pitchFamily="2" charset="2"/>
                  <a:buChar char="§"/>
                  <a:defRPr kumimoji="0" sz="2000">
                    <a:latin typeface="Calibri" pitchFamily="34" charset="0"/>
                    <a:cs typeface="Calibri" pitchFamily="34" charset="0"/>
                  </a:defRPr>
                </a:lvl2pPr>
                <a:lvl3pPr marL="996696" indent="-228600">
                  <a:spcBef>
                    <a:spcPct val="20000"/>
                  </a:spcBef>
                  <a:buClr>
                    <a:schemeClr val="accent3"/>
                  </a:buClr>
                  <a:buSzPct val="100000"/>
                  <a:buFont typeface="Wingdings" pitchFamily="2" charset="2"/>
                  <a:buChar char="§"/>
                  <a:defRPr kumimoji="0" sz="2400">
                    <a:latin typeface="Calibri" pitchFamily="34" charset="0"/>
                    <a:cs typeface="Calibri" pitchFamily="34" charset="0"/>
                  </a:defRPr>
                </a:lvl3pPr>
                <a:lvl4pPr marL="1216152" indent="-182880">
                  <a:spcBef>
                    <a:spcPct val="20000"/>
                  </a:spcBef>
                  <a:buClr>
                    <a:schemeClr val="accent4"/>
                  </a:buClr>
                  <a:buSzPct val="100000"/>
                  <a:buFont typeface="Wingdings" pitchFamily="2" charset="2"/>
                  <a:buChar char="§"/>
                  <a:defRPr kumimoji="0" sz="2000">
                    <a:latin typeface="Calibri" pitchFamily="34" charset="0"/>
                    <a:cs typeface="Calibri" pitchFamily="34" charset="0"/>
                  </a:defRPr>
                </a:lvl4pPr>
                <a:lvl5pPr marL="1426464" indent="-182880">
                  <a:spcBef>
                    <a:spcPct val="20000"/>
                  </a:spcBef>
                  <a:buClr>
                    <a:schemeClr val="accent5"/>
                  </a:buClr>
                  <a:buSzPct val="100000"/>
                  <a:buFont typeface="Wingdings" pitchFamily="2" charset="2"/>
                  <a:buChar char="§"/>
                  <a:defRPr kumimoji="0" sz="2000">
                    <a:latin typeface="Calibri" pitchFamily="34" charset="0"/>
                    <a:cs typeface="Calibri" pitchFamily="34" charset="0"/>
                  </a:defRPr>
                </a:lvl5pPr>
                <a:lvl6pPr marL="1627632" indent="-182880">
                  <a:spcBef>
                    <a:spcPct val="20000"/>
                  </a:spcBef>
                  <a:buClr>
                    <a:schemeClr val="accent6"/>
                  </a:buClr>
                  <a:buSzPct val="100000"/>
                  <a:buFont typeface="Wingdings 2"/>
                  <a:buChar char=""/>
                  <a:defRPr kumimoji="0" sz="2000"/>
                </a:lvl6pPr>
                <a:lvl7pPr marL="1828800" indent="-182880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Wingdings 2"/>
                  <a:buChar char=""/>
                  <a:defRPr kumimoji="0"/>
                </a:lvl7pPr>
                <a:lvl8pPr marL="2029968" indent="-182880">
                  <a:spcBef>
                    <a:spcPct val="20000"/>
                  </a:spcBef>
                  <a:buClr>
                    <a:schemeClr val="accent2"/>
                  </a:buClr>
                  <a:buFont typeface="Wingdings 2" pitchFamily="18" charset="2"/>
                  <a:buChar char=""/>
                  <a:defRPr kumimoji="0"/>
                </a:lvl8pPr>
                <a:lvl9pPr marL="2231136" indent="-182880">
                  <a:spcBef>
                    <a:spcPct val="20000"/>
                  </a:spcBef>
                  <a:buClr>
                    <a:schemeClr val="accent3"/>
                  </a:buClr>
                  <a:buFont typeface="Wingdings 2" pitchFamily="18" charset="2"/>
                  <a:buChar char=""/>
                  <a:defRPr kumimoji="0" baseline="0"/>
                </a:lvl9pPr>
              </a:lstStyle>
              <a:p>
                <a:pPr algn="just"/>
                <a:r>
                  <a:rPr lang="en-US" dirty="0"/>
                  <a:t>The </a:t>
                </a:r>
                <a:r>
                  <a:rPr lang="en-US" dirty="0" err="1">
                    <a:solidFill>
                      <a:srgbClr val="D60093"/>
                    </a:solidFill>
                  </a:rPr>
                  <a:t>metaclustering</a:t>
                </a:r>
                <a:r>
                  <a:rPr lang="en-US" dirty="0">
                    <a:solidFill>
                      <a:srgbClr val="D60093"/>
                    </a:solidFill>
                  </a:rPr>
                  <a:t> algorithm</a:t>
                </a:r>
                <a:r>
                  <a:rPr lang="en-US" dirty="0"/>
                  <a:t> then proceeds as follows: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lang="en-US" dirty="0"/>
                  <a:t>For each activity pattern, compute the number of “strongly compatible” </a:t>
                </a:r>
                <a:r>
                  <a:rPr lang="en-US" dirty="0" err="1"/>
                  <a:t>seqlets</a:t>
                </a:r>
                <a:endParaRPr lang="en-US" dirty="0"/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lang="en-US" dirty="0"/>
                  <a:t>Filter activity patterns with low number of </a:t>
                </a:r>
                <a:r>
                  <a:rPr lang="en-US" dirty="0" err="1"/>
                  <a:t>seqlets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&lt;0.01%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lang="en-US" dirty="0"/>
                  <a:t>Map each </a:t>
                </a:r>
                <a:r>
                  <a:rPr lang="en-US" dirty="0" err="1"/>
                  <a:t>seqlet</a:t>
                </a:r>
                <a:r>
                  <a:rPr lang="en-US" dirty="0"/>
                  <a:t> to the most specific activity pattern (that is, the activity pattern with the fewest zeros) with which it is weakly compatible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F7DD89-65D4-8D3C-5ECA-5CB349FE1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15988"/>
                <a:ext cx="8229600" cy="2492990"/>
              </a:xfrm>
              <a:prstGeom prst="rect">
                <a:avLst/>
              </a:prstGeom>
              <a:blipFill>
                <a:blip r:embed="rId5"/>
                <a:stretch>
                  <a:fillRect t="-1015" r="-77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68ABD1-B0E9-B259-CD16-2437BFD019B9}"/>
                  </a:ext>
                </a:extLst>
              </p:cNvPr>
              <p:cNvSpPr txBox="1"/>
              <p:nvPr/>
            </p:nvSpPr>
            <p:spPr>
              <a:xfrm flipH="1">
                <a:off x="2754854" y="3997867"/>
                <a:ext cx="938218" cy="11911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L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L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.2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4.3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4.1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L" sz="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68ABD1-B0E9-B259-CD16-2437BFD01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54854" y="3997867"/>
                <a:ext cx="938218" cy="1191160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5C6FF4-5C22-4203-FC97-F3D88ABCE098}"/>
                  </a:ext>
                </a:extLst>
              </p:cNvPr>
              <p:cNvSpPr txBox="1"/>
              <p:nvPr/>
            </p:nvSpPr>
            <p:spPr>
              <a:xfrm flipH="1">
                <a:off x="2735804" y="5440035"/>
                <a:ext cx="938218" cy="1189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L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L" i="1" smtClean="0">
                                  <a:latin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.4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1.3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cs typeface="Arial" pitchFamily="34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itchFamily="34" charset="0"/>
                                  </a:rPr>
                                  <m:t>1.2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L" sz="6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C5C6FF4-5C22-4203-FC97-F3D88ABCE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35804" y="5440035"/>
                <a:ext cx="938218" cy="11893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7C218A00-38E4-D145-E363-71E46EFAAD9B}"/>
              </a:ext>
            </a:extLst>
          </p:cNvPr>
          <p:cNvGrpSpPr/>
          <p:nvPr/>
        </p:nvGrpSpPr>
        <p:grpSpPr>
          <a:xfrm>
            <a:off x="4277415" y="3603885"/>
            <a:ext cx="3266385" cy="2718915"/>
            <a:chOff x="4503914" y="3666802"/>
            <a:chExt cx="3266385" cy="271891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03588C6-D79A-CD50-B463-40608C300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4503914" y="3708978"/>
              <a:ext cx="3266385" cy="2676739"/>
            </a:xfrm>
            <a:custGeom>
              <a:avLst/>
              <a:gdLst>
                <a:gd name="connsiteX0" fmla="*/ 3235401 w 3266385"/>
                <a:gd name="connsiteY0" fmla="*/ 0 h 2676739"/>
                <a:gd name="connsiteX1" fmla="*/ 3266385 w 3266385"/>
                <a:gd name="connsiteY1" fmla="*/ 0 h 2676739"/>
                <a:gd name="connsiteX2" fmla="*/ 3266385 w 3266385"/>
                <a:gd name="connsiteY2" fmla="*/ 2676739 h 2676739"/>
                <a:gd name="connsiteX3" fmla="*/ 0 w 3266385"/>
                <a:gd name="connsiteY3" fmla="*/ 2676739 h 2676739"/>
                <a:gd name="connsiteX4" fmla="*/ 0 w 3266385"/>
                <a:gd name="connsiteY4" fmla="*/ 187797 h 2676739"/>
                <a:gd name="connsiteX5" fmla="*/ 2638442 w 3266385"/>
                <a:gd name="connsiteY5" fmla="*/ 177222 h 2676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66385" h="2676739">
                  <a:moveTo>
                    <a:pt x="3235401" y="0"/>
                  </a:moveTo>
                  <a:lnTo>
                    <a:pt x="3266385" y="0"/>
                  </a:lnTo>
                  <a:lnTo>
                    <a:pt x="3266385" y="2676739"/>
                  </a:lnTo>
                  <a:lnTo>
                    <a:pt x="0" y="2676739"/>
                  </a:lnTo>
                  <a:lnTo>
                    <a:pt x="0" y="187797"/>
                  </a:lnTo>
                  <a:lnTo>
                    <a:pt x="2638442" y="177222"/>
                  </a:lnTo>
                  <a:close/>
                </a:path>
              </a:pathLst>
            </a:custGeom>
          </p:spPr>
        </p:pic>
        <p:sp>
          <p:nvSpPr>
            <p:cNvPr id="27" name="Frame 26">
              <a:extLst>
                <a:ext uri="{FF2B5EF4-FFF2-40B4-BE49-F238E27FC236}">
                  <a16:creationId xmlns:a16="http://schemas.microsoft.com/office/drawing/2014/main" id="{79333BD5-4535-718E-3324-1A155D34E42F}"/>
                </a:ext>
              </a:extLst>
            </p:cNvPr>
            <p:cNvSpPr/>
            <p:nvPr/>
          </p:nvSpPr>
          <p:spPr>
            <a:xfrm flipV="1">
              <a:off x="4547764" y="5821681"/>
              <a:ext cx="2462636" cy="45719"/>
            </a:xfrm>
            <a:prstGeom prst="frame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29" name="Frame 28">
              <a:extLst>
                <a:ext uri="{FF2B5EF4-FFF2-40B4-BE49-F238E27FC236}">
                  <a16:creationId xmlns:a16="http://schemas.microsoft.com/office/drawing/2014/main" id="{A27A2A30-80EF-88EC-AF18-093EB8B094BE}"/>
                </a:ext>
              </a:extLst>
            </p:cNvPr>
            <p:cNvSpPr/>
            <p:nvPr/>
          </p:nvSpPr>
          <p:spPr>
            <a:xfrm flipV="1">
              <a:off x="4547764" y="6019800"/>
              <a:ext cx="2462636" cy="45719"/>
            </a:xfrm>
            <a:prstGeom prst="frame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L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81E3C6C-A09F-B8A5-C8E4-DE3344068D62}"/>
                </a:ext>
              </a:extLst>
            </p:cNvPr>
            <p:cNvSpPr txBox="1"/>
            <p:nvPr/>
          </p:nvSpPr>
          <p:spPr>
            <a:xfrm>
              <a:off x="4630925" y="3674848"/>
              <a:ext cx="629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1200" dirty="0">
                  <a:latin typeface="Arial" pitchFamily="34" charset="0"/>
                  <a:cs typeface="Arial" pitchFamily="34" charset="0"/>
                </a:rPr>
                <a:t>Task 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AE1C288-F3C0-9A1C-9CF4-D3E45B272640}"/>
                </a:ext>
              </a:extLst>
            </p:cNvPr>
            <p:cNvSpPr txBox="1"/>
            <p:nvPr/>
          </p:nvSpPr>
          <p:spPr>
            <a:xfrm>
              <a:off x="5446428" y="3666802"/>
              <a:ext cx="629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1200" dirty="0">
                  <a:latin typeface="Arial" pitchFamily="34" charset="0"/>
                  <a:cs typeface="Arial" pitchFamily="34" charset="0"/>
                </a:rPr>
                <a:t>Task 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88E974-E1E5-465A-EE3F-957D64538051}"/>
                </a:ext>
              </a:extLst>
            </p:cNvPr>
            <p:cNvSpPr txBox="1"/>
            <p:nvPr/>
          </p:nvSpPr>
          <p:spPr>
            <a:xfrm>
              <a:off x="6276320" y="3666802"/>
              <a:ext cx="629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1200" dirty="0">
                  <a:latin typeface="Arial" pitchFamily="34" charset="0"/>
                  <a:cs typeface="Arial" pitchFamily="34" charset="0"/>
                </a:rPr>
                <a:t>Task 3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792E193-DF8F-5A49-A7C8-53A6EBBA98FE}"/>
              </a:ext>
            </a:extLst>
          </p:cNvPr>
          <p:cNvSpPr txBox="1"/>
          <p:nvPr/>
        </p:nvSpPr>
        <p:spPr>
          <a:xfrm>
            <a:off x="2475560" y="3735348"/>
            <a:ext cx="15569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Scores per task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B129AB-C6DF-31A4-37AD-C9837C53A923}"/>
              </a:ext>
            </a:extLst>
          </p:cNvPr>
          <p:cNvSpPr txBox="1"/>
          <p:nvPr/>
        </p:nvSpPr>
        <p:spPr>
          <a:xfrm>
            <a:off x="7176024" y="4416875"/>
            <a:ext cx="19745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Produced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metacluster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with relatively clean and distinct patterns relative to strategies like K-mean</a:t>
            </a:r>
            <a:endParaRPr lang="en-I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15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/>
      <p:bldP spid="8" grpId="0"/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8FA72-F6B0-DD4F-9AAD-4849E59FD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5562600"/>
          </a:xfrm>
        </p:spPr>
        <p:txBody>
          <a:bodyPr>
            <a:noAutofit/>
          </a:bodyPr>
          <a:lstStyle/>
          <a:p>
            <a:pPr marL="385763" indent="-385763">
              <a:buAutoNum type="arabicParenBoth"/>
            </a:pPr>
            <a:r>
              <a:rPr lang="en-US" sz="2400" dirty="0"/>
              <a:t>Compute affinities between pairs of </a:t>
            </a:r>
            <a:r>
              <a:rPr lang="en-US" sz="2400" dirty="0" err="1"/>
              <a:t>seqlets</a:t>
            </a:r>
            <a:r>
              <a:rPr lang="en-US" sz="2400" dirty="0"/>
              <a:t> using </a:t>
            </a:r>
            <a:r>
              <a:rPr lang="en-US" sz="2400" b="1" dirty="0"/>
              <a:t>cross-correlation-like</a:t>
            </a:r>
            <a:r>
              <a:rPr lang="en-US" sz="2400" dirty="0"/>
              <a:t> metric</a:t>
            </a:r>
          </a:p>
          <a:p>
            <a:pPr marL="385763" indent="-385763">
              <a:buAutoNum type="arabicParenBoth"/>
            </a:pPr>
            <a:endParaRPr lang="en-US" sz="2400" dirty="0"/>
          </a:p>
          <a:p>
            <a:pPr marL="385763" indent="-385763">
              <a:buAutoNum type="arabicParenBoth"/>
            </a:pPr>
            <a:endParaRPr lang="en-US" sz="2400" dirty="0"/>
          </a:p>
          <a:p>
            <a:pPr marL="385763" indent="-385763">
              <a:buAutoNum type="arabicParenBoth"/>
            </a:pPr>
            <a:endParaRPr lang="en-US" sz="2400" dirty="0"/>
          </a:p>
          <a:p>
            <a:pPr marL="385763" indent="-385763">
              <a:buAutoNum type="arabicParenBoth"/>
            </a:pPr>
            <a:endParaRPr lang="en-US" sz="2400" dirty="0"/>
          </a:p>
          <a:p>
            <a:pPr marL="385763" indent="-385763">
              <a:buAutoNum type="arabicParenBoth"/>
            </a:pPr>
            <a:endParaRPr lang="en-US" sz="2400" dirty="0"/>
          </a:p>
          <a:p>
            <a:pPr marL="385763" indent="-385763">
              <a:buAutoNum type="arabicParenBoth"/>
            </a:pPr>
            <a:endParaRPr lang="en-US" sz="2400" dirty="0"/>
          </a:p>
          <a:p>
            <a:pPr marL="385763" indent="-385763">
              <a:buAutoNum type="arabicParenBoth"/>
            </a:pPr>
            <a:endParaRPr lang="en-US" sz="2400" dirty="0"/>
          </a:p>
          <a:p>
            <a:pPr marL="385763" indent="-385763">
              <a:buAutoNum type="arabicParenBoth"/>
            </a:pPr>
            <a:r>
              <a:rPr lang="en-US" sz="2400" dirty="0"/>
              <a:t>Cluster affinity matrix using Louvain community detection</a:t>
            </a:r>
          </a:p>
          <a:p>
            <a:pPr marL="385763" indent="-385763">
              <a:buAutoNum type="arabicParenBoth"/>
            </a:pPr>
            <a:endParaRPr lang="he-IL" sz="2400" dirty="0"/>
          </a:p>
          <a:p>
            <a:pPr marL="385763" indent="-385763">
              <a:buAutoNum type="arabicParenBoth"/>
            </a:pPr>
            <a:r>
              <a:rPr lang="en-US" sz="2400" dirty="0"/>
              <a:t>Aggregate </a:t>
            </a:r>
            <a:r>
              <a:rPr lang="en-US" sz="2400" dirty="0" err="1"/>
              <a:t>seqlets</a:t>
            </a:r>
            <a:r>
              <a:rPr lang="en-US" sz="2400" dirty="0"/>
              <a:t> in a cluster to get motifs (details skipped)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08693-77E5-F242-81EF-C8C4CCC51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600" y="2405472"/>
            <a:ext cx="5218799" cy="20470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7AD9F7B-8EB3-2DE2-7B94-3228465EAE7C}"/>
              </a:ext>
            </a:extLst>
          </p:cNvPr>
          <p:cNvSpPr txBox="1">
            <a:spLocks/>
          </p:cNvSpPr>
          <p:nvPr/>
        </p:nvSpPr>
        <p:spPr>
          <a:xfrm>
            <a:off x="457200" y="1076430"/>
            <a:ext cx="8229600" cy="987552"/>
          </a:xfrm>
          <a:prstGeom prst="rect">
            <a:avLst/>
          </a:prstGeom>
        </p:spPr>
        <p:txBody>
          <a:bodyPr vert="horz" lIns="91440" rIns="45720" rtlCol="0" anchor="ctr">
            <a:normAutofit fontScale="975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endParaRPr lang="en-IL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A20CB27-4511-1360-9A07-EE4469A62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371600"/>
          </a:xfrm>
        </p:spPr>
        <p:txBody>
          <a:bodyPr>
            <a:noAutofit/>
          </a:bodyPr>
          <a:lstStyle/>
          <a:p>
            <a:r>
              <a:rPr lang="en-US" sz="2400" dirty="0"/>
              <a:t>TF-</a:t>
            </a:r>
            <a:r>
              <a:rPr lang="en-US" sz="2400" dirty="0" err="1"/>
              <a:t>MoDISco</a:t>
            </a:r>
            <a:r>
              <a:rPr lang="en-IL" sz="2800" dirty="0"/>
              <a:t>: 2</a:t>
            </a:r>
            <a:r>
              <a:rPr lang="en-IL" sz="2800" baseline="30000" dirty="0"/>
              <a:t>nd</a:t>
            </a:r>
            <a:r>
              <a:rPr lang="en-IL" sz="2800" dirty="0"/>
              <a:t> phase (</a:t>
            </a:r>
            <a:r>
              <a:rPr lang="en-US" sz="2400" dirty="0"/>
              <a:t>clustering within each </a:t>
            </a:r>
            <a:r>
              <a:rPr lang="en-US" sz="2400" dirty="0" err="1"/>
              <a:t>metacluster</a:t>
            </a:r>
            <a:r>
              <a:rPr lang="en-IL" sz="2800" dirty="0"/>
              <a:t>)</a:t>
            </a:r>
            <a:br>
              <a:rPr lang="en-IL" sz="2800" dirty="0"/>
            </a:b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316263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4ABE-C2FB-AF45-9E09-41D06560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685800">
              <a:lnSpc>
                <a:spcPct val="90000"/>
              </a:lnSpc>
            </a:pPr>
            <a:r>
              <a:rPr lang="en-US" dirty="0"/>
              <a:t>Notes on Pair-wise Affinities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E921B-D536-C34E-894E-F1D39398C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88404"/>
            <a:ext cx="8382000" cy="5769595"/>
          </a:xfrm>
        </p:spPr>
        <p:txBody>
          <a:bodyPr>
            <a:noAutofit/>
          </a:bodyPr>
          <a:lstStyle/>
          <a:p>
            <a:r>
              <a:rPr lang="en-US" sz="2400" dirty="0"/>
              <a:t>Computing affinity matrix using a cross-correlation-like metric is computationally expensive</a:t>
            </a:r>
          </a:p>
          <a:p>
            <a:pPr marL="118872" indent="0">
              <a:buNone/>
            </a:pPr>
            <a:endParaRPr lang="en-US" sz="2000" dirty="0"/>
          </a:p>
          <a:p>
            <a:r>
              <a:rPr lang="en-US" sz="2400" dirty="0"/>
              <a:t>So, first a </a:t>
            </a:r>
            <a:r>
              <a:rPr lang="en-US" sz="2400" u="sng" dirty="0">
                <a:solidFill>
                  <a:srgbClr val="D60093"/>
                </a:solidFill>
              </a:rPr>
              <a:t>coarse-grained affinity</a:t>
            </a:r>
            <a:r>
              <a:rPr lang="en-US" sz="2400" dirty="0">
                <a:solidFill>
                  <a:srgbClr val="D60093"/>
                </a:solidFill>
              </a:rPr>
              <a:t> </a:t>
            </a:r>
            <a:r>
              <a:rPr lang="en-US" sz="2400" dirty="0"/>
              <a:t>by cosine similarity of gapped k-mer embeddings for each </a:t>
            </a:r>
            <a:r>
              <a:rPr lang="en-US" sz="2400" dirty="0" err="1"/>
              <a:t>seqlet</a:t>
            </a:r>
            <a:r>
              <a:rPr lang="en-US" sz="2400" dirty="0"/>
              <a:t> is computed</a:t>
            </a:r>
          </a:p>
          <a:p>
            <a:pPr marL="118872" indent="0">
              <a:buNone/>
            </a:pPr>
            <a:endParaRPr lang="en-US" sz="2000" dirty="0"/>
          </a:p>
          <a:p>
            <a:r>
              <a:rPr lang="en-US" sz="2400" dirty="0"/>
              <a:t>Then, a more </a:t>
            </a:r>
            <a:r>
              <a:rPr lang="en-US" sz="2400" u="sng" dirty="0">
                <a:solidFill>
                  <a:srgbClr val="D60093"/>
                </a:solidFill>
              </a:rPr>
              <a:t>refined affinity</a:t>
            </a:r>
            <a:r>
              <a:rPr lang="en-US" sz="2400" dirty="0"/>
              <a:t> calculation by continuous Jaccard on </a:t>
            </a:r>
            <a:r>
              <a:rPr lang="en-US" sz="2400" dirty="0">
                <a:solidFill>
                  <a:srgbClr val="008000"/>
                </a:solidFill>
              </a:rPr>
              <a:t>500 nearest neighbors</a:t>
            </a:r>
            <a:r>
              <a:rPr lang="en-US" sz="2400" dirty="0"/>
              <a:t> of each </a:t>
            </a:r>
            <a:r>
              <a:rPr lang="en-US" sz="2400" dirty="0" err="1"/>
              <a:t>seqlet</a:t>
            </a:r>
            <a:endParaRPr lang="en-US" sz="2400" dirty="0"/>
          </a:p>
          <a:p>
            <a:pPr marL="118872" indent="0">
              <a:buNone/>
            </a:pPr>
            <a:endParaRPr lang="en-US" sz="2000" u="sng" dirty="0"/>
          </a:p>
          <a:p>
            <a:r>
              <a:rPr lang="en-US" sz="2400" dirty="0"/>
              <a:t>Each two </a:t>
            </a:r>
            <a:r>
              <a:rPr lang="en-US" sz="2400" dirty="0" err="1"/>
              <a:t>seqlets</a:t>
            </a:r>
            <a:r>
              <a:rPr lang="en-US" sz="2400" dirty="0"/>
              <a:t> are compared along all offsets, and the maximum score is their similarity</a:t>
            </a:r>
          </a:p>
          <a:p>
            <a:pPr marL="118872" indent="0">
              <a:buNone/>
            </a:pPr>
            <a:endParaRPr lang="en-US" sz="2000" dirty="0"/>
          </a:p>
          <a:p>
            <a:r>
              <a:rPr lang="en-US" sz="2400" dirty="0"/>
              <a:t>Filter </a:t>
            </a:r>
            <a:r>
              <a:rPr lang="en-US" sz="2400" dirty="0" err="1"/>
              <a:t>seqlets</a:t>
            </a:r>
            <a:r>
              <a:rPr lang="en-US" sz="2400" dirty="0"/>
              <a:t> with poor correlation between the coarse-grained affinities and the fine-grained affinities (resemble </a:t>
            </a:r>
            <a:r>
              <a:rPr lang="en-US" sz="2400" dirty="0" err="1"/>
              <a:t>nosie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109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7D28C-7A40-F143-8D18-A1B0658C0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6464"/>
            <a:ext cx="8229600" cy="987552"/>
          </a:xfrm>
        </p:spPr>
        <p:txBody>
          <a:bodyPr/>
          <a:lstStyle/>
          <a:p>
            <a:r>
              <a:rPr lang="en-US" b="1" dirty="0"/>
              <a:t>Correlation Alternative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47E4F-4B21-6747-AB42-C1D9511C3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Which pattern is the input a better match to?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D1BFE-E017-2044-9247-E6C6EBE34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3906"/>
            <a:ext cx="9144000" cy="9600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D756D4-8C69-6A48-ACF0-DC1A50AC6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4300"/>
            <a:ext cx="9144000" cy="16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639D-10C0-8741-BB83-A50618522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Correlation Alternative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CA4AE-6848-5849-8219-5E5091DE2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8624"/>
            <a:ext cx="9144000" cy="1656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2B2BE-F6BD-6A4A-8EB6-379BB8F91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0"/>
            <a:ext cx="9144000" cy="163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0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476A5-BA2F-5214-1897-3D9590A10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765B051-D183-78DF-6D27-B87818B036E1}"/>
              </a:ext>
            </a:extLst>
          </p:cNvPr>
          <p:cNvSpPr txBox="1">
            <a:spLocks/>
          </p:cNvSpPr>
          <p:nvPr/>
        </p:nvSpPr>
        <p:spPr>
          <a:xfrm>
            <a:off x="0" y="76200"/>
            <a:ext cx="9144000" cy="98755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altLang="ko-KR" sz="5200" dirty="0"/>
              <a:t>Non-overlapping Communities</a:t>
            </a:r>
            <a:endParaRPr lang="ko-KR" altLang="en-US" sz="5200" dirty="0"/>
          </a:p>
        </p:txBody>
      </p:sp>
      <p:pic>
        <p:nvPicPr>
          <p:cNvPr id="6" name="Picture 3" descr="D:\research\paper\2012\jaewon-agmfit\FIG\non_overlapping.eps">
            <a:extLst>
              <a:ext uri="{FF2B5EF4-FFF2-40B4-BE49-F238E27FC236}">
                <a16:creationId xmlns:a16="http://schemas.microsoft.com/office/drawing/2014/main" id="{B713906B-9208-3C85-B81B-4CF38BA11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40" y="2641197"/>
            <a:ext cx="4019827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4772FD-F21E-0A84-AE88-2E74E723482E}"/>
              </a:ext>
            </a:extLst>
          </p:cNvPr>
          <p:cNvSpPr txBox="1"/>
          <p:nvPr/>
        </p:nvSpPr>
        <p:spPr>
          <a:xfrm>
            <a:off x="2220859" y="5193996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Network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66BDB3-6E5D-03CD-ADBC-230573657DAE}"/>
              </a:ext>
            </a:extLst>
          </p:cNvPr>
          <p:cNvSpPr txBox="1"/>
          <p:nvPr/>
        </p:nvSpPr>
        <p:spPr>
          <a:xfrm>
            <a:off x="5631429" y="507513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Adjacency matrix</a:t>
            </a:r>
            <a:endParaRPr lang="ko-KR" altLang="en-US" sz="2400" b="1" dirty="0"/>
          </a:p>
        </p:txBody>
      </p:sp>
      <p:pic>
        <p:nvPicPr>
          <p:cNvPr id="9" name="Picture 2" descr="D:\research\paper\2012\jaewon-agmfit\FIG\overlap_STB.eps">
            <a:extLst>
              <a:ext uri="{FF2B5EF4-FFF2-40B4-BE49-F238E27FC236}">
                <a16:creationId xmlns:a16="http://schemas.microsoft.com/office/drawing/2014/main" id="{43D26F08-B31A-6236-F8C3-9FF793BD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33" y="2667000"/>
            <a:ext cx="2364063" cy="240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25">
            <a:extLst>
              <a:ext uri="{FF2B5EF4-FFF2-40B4-BE49-F238E27FC236}">
                <a16:creationId xmlns:a16="http://schemas.microsoft.com/office/drawing/2014/main" id="{8B519C1A-BADB-BE5E-6C8C-2E5E93169E55}"/>
              </a:ext>
            </a:extLst>
          </p:cNvPr>
          <p:cNvGrpSpPr/>
          <p:nvPr/>
        </p:nvGrpSpPr>
        <p:grpSpPr>
          <a:xfrm>
            <a:off x="5851169" y="2564997"/>
            <a:ext cx="2353227" cy="124324"/>
            <a:chOff x="5220073" y="3853428"/>
            <a:chExt cx="2898039" cy="157760"/>
          </a:xfrm>
        </p:grpSpPr>
        <p:sp>
          <p:nvSpPr>
            <p:cNvPr id="11" name="Rounded Rectangle 23">
              <a:extLst>
                <a:ext uri="{FF2B5EF4-FFF2-40B4-BE49-F238E27FC236}">
                  <a16:creationId xmlns:a16="http://schemas.microsoft.com/office/drawing/2014/main" id="{94D3DB57-5DAF-0F09-F69C-B9422ACE8C82}"/>
                </a:ext>
              </a:extLst>
            </p:cNvPr>
            <p:cNvSpPr/>
            <p:nvPr/>
          </p:nvSpPr>
          <p:spPr>
            <a:xfrm>
              <a:off x="6156176" y="3853428"/>
              <a:ext cx="1944216" cy="144016"/>
            </a:xfrm>
            <a:prstGeom prst="roundRect">
              <a:avLst/>
            </a:prstGeom>
            <a:solidFill>
              <a:srgbClr val="CAFE76"/>
            </a:solidFill>
            <a:ln cmpd="sng">
              <a:solidFill>
                <a:srgbClr val="CAFE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22">
              <a:extLst>
                <a:ext uri="{FF2B5EF4-FFF2-40B4-BE49-F238E27FC236}">
                  <a16:creationId xmlns:a16="http://schemas.microsoft.com/office/drawing/2014/main" id="{75B62391-1381-9EBF-95B9-4D343957221B}"/>
                </a:ext>
              </a:extLst>
            </p:cNvPr>
            <p:cNvSpPr/>
            <p:nvPr/>
          </p:nvSpPr>
          <p:spPr>
            <a:xfrm>
              <a:off x="5220073" y="3853431"/>
              <a:ext cx="1428732" cy="157757"/>
            </a:xfrm>
            <a:prstGeom prst="roundRect">
              <a:avLst/>
            </a:prstGeom>
            <a:solidFill>
              <a:srgbClr val="FBB893"/>
            </a:solidFill>
            <a:ln cmpd="sng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9">
              <a:extLst>
                <a:ext uri="{FF2B5EF4-FFF2-40B4-BE49-F238E27FC236}">
                  <a16:creationId xmlns:a16="http://schemas.microsoft.com/office/drawing/2014/main" id="{0B2F547F-89C2-FB79-7C5E-034EAEE3165C}"/>
                </a:ext>
              </a:extLst>
            </p:cNvPr>
            <p:cNvSpPr/>
            <p:nvPr/>
          </p:nvSpPr>
          <p:spPr>
            <a:xfrm>
              <a:off x="5258564" y="3861048"/>
              <a:ext cx="105524" cy="10552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04B2A077-48F7-4A5D-5DE4-532B365E6793}"/>
                </a:ext>
              </a:extLst>
            </p:cNvPr>
            <p:cNvSpPr/>
            <p:nvPr/>
          </p:nvSpPr>
          <p:spPr>
            <a:xfrm>
              <a:off x="5500773" y="3861048"/>
              <a:ext cx="105524" cy="10552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1">
              <a:extLst>
                <a:ext uri="{FF2B5EF4-FFF2-40B4-BE49-F238E27FC236}">
                  <a16:creationId xmlns:a16="http://schemas.microsoft.com/office/drawing/2014/main" id="{D2910E44-8145-D2D5-C900-DE922C247BBA}"/>
                </a:ext>
              </a:extLst>
            </p:cNvPr>
            <p:cNvSpPr/>
            <p:nvPr/>
          </p:nvSpPr>
          <p:spPr>
            <a:xfrm>
              <a:off x="5742982" y="3861048"/>
              <a:ext cx="105524" cy="10552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2">
              <a:extLst>
                <a:ext uri="{FF2B5EF4-FFF2-40B4-BE49-F238E27FC236}">
                  <a16:creationId xmlns:a16="http://schemas.microsoft.com/office/drawing/2014/main" id="{2438FC35-2C15-CFE8-5599-2D36677036C0}"/>
                </a:ext>
              </a:extLst>
            </p:cNvPr>
            <p:cNvSpPr/>
            <p:nvPr/>
          </p:nvSpPr>
          <p:spPr>
            <a:xfrm>
              <a:off x="5985191" y="3861048"/>
              <a:ext cx="105524" cy="10552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3">
              <a:extLst>
                <a:ext uri="{FF2B5EF4-FFF2-40B4-BE49-F238E27FC236}">
                  <a16:creationId xmlns:a16="http://schemas.microsoft.com/office/drawing/2014/main" id="{6138AD63-4B67-9386-CBDE-D78CDB4C8A67}"/>
                </a:ext>
              </a:extLst>
            </p:cNvPr>
            <p:cNvSpPr/>
            <p:nvPr/>
          </p:nvSpPr>
          <p:spPr>
            <a:xfrm>
              <a:off x="6227400" y="3861048"/>
              <a:ext cx="105524" cy="10552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3DCD9FAC-3D32-1C9B-B8CD-ED7F151017CE}"/>
                </a:ext>
              </a:extLst>
            </p:cNvPr>
            <p:cNvSpPr/>
            <p:nvPr/>
          </p:nvSpPr>
          <p:spPr>
            <a:xfrm>
              <a:off x="6469609" y="3861048"/>
              <a:ext cx="105524" cy="10552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F9C07D6D-EDD6-C348-9832-87BF63114813}"/>
                </a:ext>
              </a:extLst>
            </p:cNvPr>
            <p:cNvSpPr/>
            <p:nvPr/>
          </p:nvSpPr>
          <p:spPr>
            <a:xfrm>
              <a:off x="6711818" y="3861048"/>
              <a:ext cx="105524" cy="10552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5889A19E-FEF3-687B-ADB7-715714CCC4E9}"/>
                </a:ext>
              </a:extLst>
            </p:cNvPr>
            <p:cNvSpPr/>
            <p:nvPr/>
          </p:nvSpPr>
          <p:spPr>
            <a:xfrm>
              <a:off x="6954027" y="3861048"/>
              <a:ext cx="105524" cy="10552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A750C429-F916-B2CE-5608-6FFE7A050D06}"/>
                </a:ext>
              </a:extLst>
            </p:cNvPr>
            <p:cNvSpPr/>
            <p:nvPr/>
          </p:nvSpPr>
          <p:spPr>
            <a:xfrm>
              <a:off x="7770382" y="3861047"/>
              <a:ext cx="105524" cy="10552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18">
              <a:extLst>
                <a:ext uri="{FF2B5EF4-FFF2-40B4-BE49-F238E27FC236}">
                  <a16:creationId xmlns:a16="http://schemas.microsoft.com/office/drawing/2014/main" id="{A6FFA7BB-3254-3B57-658E-22C174D26509}"/>
                </a:ext>
              </a:extLst>
            </p:cNvPr>
            <p:cNvSpPr/>
            <p:nvPr/>
          </p:nvSpPr>
          <p:spPr>
            <a:xfrm>
              <a:off x="7514028" y="3861047"/>
              <a:ext cx="105524" cy="10552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592DECE2-C26A-4A40-312F-9244ABA615E7}"/>
                </a:ext>
              </a:extLst>
            </p:cNvPr>
            <p:cNvSpPr/>
            <p:nvPr/>
          </p:nvSpPr>
          <p:spPr>
            <a:xfrm>
              <a:off x="7237634" y="3861047"/>
              <a:ext cx="105524" cy="10552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E701B5D0-7DB7-AAFF-5A7A-B277A7CA4C3E}"/>
                </a:ext>
              </a:extLst>
            </p:cNvPr>
            <p:cNvSpPr/>
            <p:nvPr/>
          </p:nvSpPr>
          <p:spPr>
            <a:xfrm>
              <a:off x="8012588" y="3861047"/>
              <a:ext cx="105524" cy="10552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D777611-CB9D-15C2-4D14-2FB69934F68D}"/>
              </a:ext>
            </a:extLst>
          </p:cNvPr>
          <p:cNvSpPr txBox="1"/>
          <p:nvPr/>
        </p:nvSpPr>
        <p:spPr>
          <a:xfrm>
            <a:off x="6656812" y="2183997"/>
            <a:ext cx="102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76BBB6-38F9-228D-8CC8-4B0F55DCC6DF}"/>
              </a:ext>
            </a:extLst>
          </p:cNvPr>
          <p:cNvGrpSpPr/>
          <p:nvPr/>
        </p:nvGrpSpPr>
        <p:grpSpPr>
          <a:xfrm rot="5400000">
            <a:off x="4569556" y="3813073"/>
            <a:ext cx="2385242" cy="122655"/>
            <a:chOff x="5220073" y="3853428"/>
            <a:chExt cx="2898039" cy="157760"/>
          </a:xfrm>
        </p:grpSpPr>
        <p:sp>
          <p:nvSpPr>
            <p:cNvPr id="27" name="Rounded Rectangle 23">
              <a:extLst>
                <a:ext uri="{FF2B5EF4-FFF2-40B4-BE49-F238E27FC236}">
                  <a16:creationId xmlns:a16="http://schemas.microsoft.com/office/drawing/2014/main" id="{F5B46416-7476-464D-452D-E03D0CB3701E}"/>
                </a:ext>
              </a:extLst>
            </p:cNvPr>
            <p:cNvSpPr/>
            <p:nvPr/>
          </p:nvSpPr>
          <p:spPr>
            <a:xfrm>
              <a:off x="6156176" y="3853428"/>
              <a:ext cx="1944216" cy="144016"/>
            </a:xfrm>
            <a:prstGeom prst="roundRect">
              <a:avLst/>
            </a:prstGeom>
            <a:solidFill>
              <a:srgbClr val="CAFE76"/>
            </a:solidFill>
            <a:ln cmpd="sng">
              <a:solidFill>
                <a:srgbClr val="CAFE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2">
              <a:extLst>
                <a:ext uri="{FF2B5EF4-FFF2-40B4-BE49-F238E27FC236}">
                  <a16:creationId xmlns:a16="http://schemas.microsoft.com/office/drawing/2014/main" id="{2094EFD7-E557-7CC7-A5E6-7AE6EA74DD3E}"/>
                </a:ext>
              </a:extLst>
            </p:cNvPr>
            <p:cNvSpPr/>
            <p:nvPr/>
          </p:nvSpPr>
          <p:spPr>
            <a:xfrm>
              <a:off x="5220073" y="3853431"/>
              <a:ext cx="1428732" cy="157757"/>
            </a:xfrm>
            <a:prstGeom prst="roundRect">
              <a:avLst/>
            </a:prstGeom>
            <a:solidFill>
              <a:srgbClr val="FBB893"/>
            </a:solidFill>
            <a:ln cmpd="sng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9">
              <a:extLst>
                <a:ext uri="{FF2B5EF4-FFF2-40B4-BE49-F238E27FC236}">
                  <a16:creationId xmlns:a16="http://schemas.microsoft.com/office/drawing/2014/main" id="{5D2CD255-BFDA-8362-E5CC-8A4563529182}"/>
                </a:ext>
              </a:extLst>
            </p:cNvPr>
            <p:cNvSpPr/>
            <p:nvPr/>
          </p:nvSpPr>
          <p:spPr>
            <a:xfrm>
              <a:off x="5258564" y="3861048"/>
              <a:ext cx="105524" cy="10552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10">
              <a:extLst>
                <a:ext uri="{FF2B5EF4-FFF2-40B4-BE49-F238E27FC236}">
                  <a16:creationId xmlns:a16="http://schemas.microsoft.com/office/drawing/2014/main" id="{C0311876-C477-494A-42D8-94D56419361B}"/>
                </a:ext>
              </a:extLst>
            </p:cNvPr>
            <p:cNvSpPr/>
            <p:nvPr/>
          </p:nvSpPr>
          <p:spPr>
            <a:xfrm>
              <a:off x="5500773" y="3861048"/>
              <a:ext cx="105524" cy="10552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11">
              <a:extLst>
                <a:ext uri="{FF2B5EF4-FFF2-40B4-BE49-F238E27FC236}">
                  <a16:creationId xmlns:a16="http://schemas.microsoft.com/office/drawing/2014/main" id="{982E2E4C-5FBA-2C0E-3316-C5AC2C9F15F9}"/>
                </a:ext>
              </a:extLst>
            </p:cNvPr>
            <p:cNvSpPr/>
            <p:nvPr/>
          </p:nvSpPr>
          <p:spPr>
            <a:xfrm>
              <a:off x="5742982" y="3861048"/>
              <a:ext cx="105524" cy="10552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12">
              <a:extLst>
                <a:ext uri="{FF2B5EF4-FFF2-40B4-BE49-F238E27FC236}">
                  <a16:creationId xmlns:a16="http://schemas.microsoft.com/office/drawing/2014/main" id="{FD582A3D-8D08-24E3-031C-36AD1C2657EC}"/>
                </a:ext>
              </a:extLst>
            </p:cNvPr>
            <p:cNvSpPr/>
            <p:nvPr/>
          </p:nvSpPr>
          <p:spPr>
            <a:xfrm>
              <a:off x="5985191" y="3861048"/>
              <a:ext cx="105524" cy="10552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13">
              <a:extLst>
                <a:ext uri="{FF2B5EF4-FFF2-40B4-BE49-F238E27FC236}">
                  <a16:creationId xmlns:a16="http://schemas.microsoft.com/office/drawing/2014/main" id="{F4DA7D1F-5DE0-AF33-CCC1-B5571366AE14}"/>
                </a:ext>
              </a:extLst>
            </p:cNvPr>
            <p:cNvSpPr/>
            <p:nvPr/>
          </p:nvSpPr>
          <p:spPr>
            <a:xfrm>
              <a:off x="6227400" y="3861048"/>
              <a:ext cx="105524" cy="10552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14">
              <a:extLst>
                <a:ext uri="{FF2B5EF4-FFF2-40B4-BE49-F238E27FC236}">
                  <a16:creationId xmlns:a16="http://schemas.microsoft.com/office/drawing/2014/main" id="{E42C88D0-593C-9FEE-00B1-436AF8699026}"/>
                </a:ext>
              </a:extLst>
            </p:cNvPr>
            <p:cNvSpPr/>
            <p:nvPr/>
          </p:nvSpPr>
          <p:spPr>
            <a:xfrm>
              <a:off x="6469609" y="3861048"/>
              <a:ext cx="105524" cy="10552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15">
              <a:extLst>
                <a:ext uri="{FF2B5EF4-FFF2-40B4-BE49-F238E27FC236}">
                  <a16:creationId xmlns:a16="http://schemas.microsoft.com/office/drawing/2014/main" id="{F3D87AEA-F91B-CC2A-4348-4BD8F051EBB5}"/>
                </a:ext>
              </a:extLst>
            </p:cNvPr>
            <p:cNvSpPr/>
            <p:nvPr/>
          </p:nvSpPr>
          <p:spPr>
            <a:xfrm>
              <a:off x="6711818" y="3861048"/>
              <a:ext cx="105524" cy="10552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16">
              <a:extLst>
                <a:ext uri="{FF2B5EF4-FFF2-40B4-BE49-F238E27FC236}">
                  <a16:creationId xmlns:a16="http://schemas.microsoft.com/office/drawing/2014/main" id="{D67AB469-4F13-5E3C-5A4F-F986B4990BF0}"/>
                </a:ext>
              </a:extLst>
            </p:cNvPr>
            <p:cNvSpPr/>
            <p:nvPr/>
          </p:nvSpPr>
          <p:spPr>
            <a:xfrm>
              <a:off x="6954027" y="3861048"/>
              <a:ext cx="105524" cy="10552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17">
              <a:extLst>
                <a:ext uri="{FF2B5EF4-FFF2-40B4-BE49-F238E27FC236}">
                  <a16:creationId xmlns:a16="http://schemas.microsoft.com/office/drawing/2014/main" id="{4419FA83-0F5A-79AF-63D1-2E97028C85CE}"/>
                </a:ext>
              </a:extLst>
            </p:cNvPr>
            <p:cNvSpPr/>
            <p:nvPr/>
          </p:nvSpPr>
          <p:spPr>
            <a:xfrm>
              <a:off x="7770382" y="3861047"/>
              <a:ext cx="105524" cy="10552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8">
              <a:extLst>
                <a:ext uri="{FF2B5EF4-FFF2-40B4-BE49-F238E27FC236}">
                  <a16:creationId xmlns:a16="http://schemas.microsoft.com/office/drawing/2014/main" id="{AD682BA1-4057-6E86-1656-611FD538E21B}"/>
                </a:ext>
              </a:extLst>
            </p:cNvPr>
            <p:cNvSpPr/>
            <p:nvPr/>
          </p:nvSpPr>
          <p:spPr>
            <a:xfrm>
              <a:off x="7514028" y="3861047"/>
              <a:ext cx="105524" cy="10552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19">
              <a:extLst>
                <a:ext uri="{FF2B5EF4-FFF2-40B4-BE49-F238E27FC236}">
                  <a16:creationId xmlns:a16="http://schemas.microsoft.com/office/drawing/2014/main" id="{41A34F44-1473-68BE-48F4-56375CAB9838}"/>
                </a:ext>
              </a:extLst>
            </p:cNvPr>
            <p:cNvSpPr/>
            <p:nvPr/>
          </p:nvSpPr>
          <p:spPr>
            <a:xfrm>
              <a:off x="7237634" y="3861047"/>
              <a:ext cx="105524" cy="10552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20">
              <a:extLst>
                <a:ext uri="{FF2B5EF4-FFF2-40B4-BE49-F238E27FC236}">
                  <a16:creationId xmlns:a16="http://schemas.microsoft.com/office/drawing/2014/main" id="{EBA405AB-9F62-0984-93A8-EA1078F01794}"/>
                </a:ext>
              </a:extLst>
            </p:cNvPr>
            <p:cNvSpPr/>
            <p:nvPr/>
          </p:nvSpPr>
          <p:spPr>
            <a:xfrm>
              <a:off x="8012588" y="3861047"/>
              <a:ext cx="105524" cy="10552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A46A67D-DCF7-0FC9-B059-C4C94E085A88}"/>
              </a:ext>
            </a:extLst>
          </p:cNvPr>
          <p:cNvSpPr txBox="1"/>
          <p:nvPr/>
        </p:nvSpPr>
        <p:spPr>
          <a:xfrm rot="16200000">
            <a:off x="4963202" y="3771701"/>
            <a:ext cx="1034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Nodes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8E96FAA6-C834-D933-116B-B55503971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967507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We will assume that our communities are non-overlapping:</a:t>
            </a:r>
          </a:p>
        </p:txBody>
      </p:sp>
    </p:spTree>
    <p:extLst>
      <p:ext uri="{BB962C8B-B14F-4D97-AF65-F5344CB8AC3E}">
        <p14:creationId xmlns:p14="http://schemas.microsoft.com/office/powerpoint/2010/main" val="3024372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53538-48C2-E141-A03A-86E7B1D4B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Correlation Alternative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BB5C8-B5A0-2843-B8E7-F6395BD2F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issue with correlation?</a:t>
            </a:r>
          </a:p>
          <a:p>
            <a:pPr lvl="1"/>
            <a:r>
              <a:rPr lang="en-US" dirty="0"/>
              <a:t>Correlation involves element-wise products: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Polynomial degree 2: agreement at a few largest-magnitude positions preferred to agreement at several smaller-magnitude positions</a:t>
            </a:r>
          </a:p>
          <a:p>
            <a:pPr lvl="1"/>
            <a:r>
              <a:rPr lang="en-US" dirty="0"/>
              <a:t>Input = (-1, -1, -2, 4, -1, -1, -1)</a:t>
            </a:r>
          </a:p>
          <a:p>
            <a:pPr lvl="2"/>
            <a:r>
              <a:rPr lang="en-US" dirty="0"/>
              <a:t>Correlation with (0, 0, 0, 4, 0, 0, 0) = 0.98</a:t>
            </a:r>
          </a:p>
          <a:p>
            <a:pPr lvl="2"/>
            <a:r>
              <a:rPr lang="en-US" dirty="0"/>
              <a:t>Correlation with (-1, -1, -2, 0, -1, -1, -1) = 0.87</a:t>
            </a:r>
          </a:p>
          <a:p>
            <a:pPr marL="342900" lvl="1" indent="0" algn="ctr">
              <a:buNone/>
            </a:pP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CCCB8B7-6C06-E529-4D9D-0D50588AA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3560" y="2667000"/>
            <a:ext cx="4696880" cy="10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8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8256-148B-3A4B-B464-31122F82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Cross-correlation Alternative 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F0807D-952A-4746-828D-1823D6DB12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95400"/>
                <a:ext cx="7886700" cy="5410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Continuous Jaccard</a:t>
                </a:r>
              </a:p>
              <a:p>
                <a:pPr lvl="1"/>
                <a:r>
                  <a:rPr lang="en-US" dirty="0"/>
                  <a:t>What is the original Jaccard?</a:t>
                </a:r>
              </a:p>
              <a:p>
                <a:endParaRPr lang="en-US" dirty="0"/>
              </a:p>
              <a:p>
                <a:endParaRPr lang="he-IL" dirty="0"/>
              </a:p>
              <a:p>
                <a:pPr lvl="1"/>
                <a:r>
                  <a:rPr lang="en-US" dirty="0"/>
                  <a:t>Define for real numbers: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”Continuous Jaccard”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he-I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itchFamily="34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he-IL">
                                <a:latin typeface="Cambria Math" panose="02040503050406030204" pitchFamily="18" charset="0"/>
                              </a:rPr>
                              <m:t>∪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F0807D-952A-4746-828D-1823D6DB1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95400"/>
                <a:ext cx="7886700" cy="5410200"/>
              </a:xfrm>
              <a:blipFill>
                <a:blip r:embed="rId3"/>
                <a:stretch>
                  <a:fillRect t="-704" b="-46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B3462A-95DC-A486-FCF3-D37BFAA46CF2}"/>
                  </a:ext>
                </a:extLst>
              </p:cNvPr>
              <p:cNvSpPr txBox="1"/>
              <p:nvPr/>
            </p:nvSpPr>
            <p:spPr>
              <a:xfrm>
                <a:off x="3619500" y="2536825"/>
                <a:ext cx="1905000" cy="572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algn="r" defTabSz="914400" rtl="1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𝐽</m:t>
                      </m:r>
                      <m:d>
                        <m:dPr>
                          <m:ctrlPr>
                            <a:rPr lang="he-IL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he-IL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, 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𝐵</m:t>
                          </m:r>
                        </m:e>
                      </m:d>
                      <m:r>
                        <a:rPr lang="he-IL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 </m:t>
                      </m:r>
                      <m:f>
                        <m:fPr>
                          <m:ctrlPr>
                            <a:rPr lang="he-IL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fPr>
                        <m:num>
                          <m:r>
                            <a:rPr lang="he-IL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|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∩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𝐵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|</m:t>
                          </m:r>
                        </m:num>
                        <m:den>
                          <m:r>
                            <a:rPr lang="he-IL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|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𝐴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∪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𝐵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IL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B3462A-95DC-A486-FCF3-D37BFAA46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500" y="2536825"/>
                <a:ext cx="1905000" cy="572657"/>
              </a:xfrm>
              <a:prstGeom prst="rect">
                <a:avLst/>
              </a:prstGeom>
              <a:blipFill>
                <a:blip r:embed="rId4"/>
                <a:stretch>
                  <a:fillRect l="-667" t="-4348" r="-1333" b="-1956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C184D-F9F3-3F18-6228-1BB33256677F}"/>
                  </a:ext>
                </a:extLst>
              </p:cNvPr>
              <p:cNvSpPr txBox="1"/>
              <p:nvPr/>
            </p:nvSpPr>
            <p:spPr>
              <a:xfrm>
                <a:off x="1619794" y="4135463"/>
                <a:ext cx="71628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𝑥</m:t>
                      </m:r>
                      <m:r>
                        <a:rPr lang="he-IL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∩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itchFamily="34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×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𝑠𝑖𝑔𝑛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 ×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𝑠𝑖𝑔𝑛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itchFamily="34" charset="0"/>
                        </a:rPr>
                        <m:t>)</m:t>
                      </m:r>
                    </m:oMath>
                  </m:oMathPara>
                </a14:m>
                <a:endParaRPr lang="en-IL" sz="28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C184D-F9F3-3F18-6228-1BB332566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794" y="4135463"/>
                <a:ext cx="7162800" cy="430887"/>
              </a:xfrm>
              <a:prstGeom prst="rect">
                <a:avLst/>
              </a:prstGeom>
              <a:blipFill>
                <a:blip r:embed="rId5"/>
                <a:stretch>
                  <a:fillRect t="-5714" b="-3714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15F5BC-26B4-F6F2-5C49-CB91E6BAFC2D}"/>
                  </a:ext>
                </a:extLst>
              </p:cNvPr>
              <p:cNvSpPr txBox="1"/>
              <p:nvPr/>
            </p:nvSpPr>
            <p:spPr>
              <a:xfrm>
                <a:off x="1587001" y="4797998"/>
                <a:ext cx="406499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r" rtl="1">
                  <a:defRPr sz="2800" b="0" i="1">
                    <a:latin typeface="Cambria Math" panose="02040503050406030204" pitchFamily="18" charset="0"/>
                    <a:ea typeface="Cambria Math" panose="02040503050406030204" pitchFamily="18" charset="0"/>
                    <a:cs typeface="Arial" pitchFamily="34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he-IL" smtClean="0"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15F5BC-26B4-F6F2-5C49-CB91E6BAF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001" y="4797998"/>
                <a:ext cx="4064998" cy="430887"/>
              </a:xfrm>
              <a:prstGeom prst="rect">
                <a:avLst/>
              </a:prstGeom>
              <a:blipFill>
                <a:blip r:embed="rId6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0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A054-9B74-9C4E-953E-D55517F7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the Affinity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A19466-E9BA-E241-BE00-371772F2CA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19200"/>
                <a:ext cx="7886700" cy="5562599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The notion of what is ‘close’ can vary with the motif cluster</a:t>
                </a:r>
              </a:p>
              <a:p>
                <a:r>
                  <a:rPr lang="en-US" sz="2400" dirty="0"/>
                  <a:t>Solution: adapt the notion of ‘close’ to the local density of the data</a:t>
                </a:r>
              </a:p>
              <a:p>
                <a:r>
                  <a:rPr lang="en-US" sz="2400" dirty="0"/>
                  <a:t>First step of T-SNE: compute conditional probabilities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 algn="ctr">
                  <a:buNone/>
                </a:pPr>
                <a:endParaRPr lang="en-US" sz="2400" baseline="-250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tuned to attain a desired perplexity</a:t>
                </a:r>
              </a:p>
              <a:p>
                <a:pPr lvl="1"/>
                <a:r>
                  <a:rPr lang="en-US" sz="2000" dirty="0"/>
                  <a:t>e.g., perplexity of k = k nearest neighbors at 1/k and all others at 0</a:t>
                </a:r>
              </a:p>
              <a:p>
                <a:pPr lvl="1"/>
                <a:endParaRPr lang="en-US" sz="2000" dirty="0"/>
              </a:p>
              <a:p>
                <a:r>
                  <a:rPr lang="en-US" sz="2400" dirty="0"/>
                  <a:t>What is the problem with using Continuous Jaccard in this formula?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A19466-E9BA-E241-BE00-371772F2CA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19200"/>
                <a:ext cx="7886700" cy="5562599"/>
              </a:xfrm>
              <a:blipFill>
                <a:blip r:embed="rId3"/>
                <a:stretch>
                  <a:fillRect t="-228" r="-96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BB6DB3-2194-04B4-C5ED-7F85CA049C77}"/>
                  </a:ext>
                </a:extLst>
              </p:cNvPr>
              <p:cNvSpPr txBox="1"/>
              <p:nvPr/>
            </p:nvSpPr>
            <p:spPr>
              <a:xfrm>
                <a:off x="4038600" y="3100605"/>
                <a:ext cx="2718245" cy="2488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sz="135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 dirty="0" err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135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 dirty="0" err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1350" i="1" dirty="0">
                          <a:latin typeface="Cambria Math" panose="02040503050406030204" pitchFamily="18" charset="0"/>
                        </a:rPr>
                        <m:t> ∝ </m:t>
                      </m:r>
                      <m:r>
                        <m:rPr>
                          <m:sty m:val="p"/>
                        </m:rPr>
                        <a:rPr lang="en-US" sz="1350" i="1" dirty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1350" i="1" dirty="0">
                          <a:latin typeface="Cambria Math" panose="02040503050406030204" pitchFamily="18" charset="0"/>
                        </a:rPr>
                        <m:t>⁡(−</m:t>
                      </m:r>
                      <m:sSub>
                        <m:sSubPr>
                          <m:ctrlPr>
                            <a:rPr lang="en-US" sz="13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350" i="1" dirty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1350" i="1" dirty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sz="135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350" i="1" dirty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50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IL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BB6DB3-2194-04B4-C5ED-7F85CA049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3100605"/>
                <a:ext cx="2718245" cy="248851"/>
              </a:xfrm>
              <a:prstGeom prst="rect">
                <a:avLst/>
              </a:prstGeom>
              <a:blipFill>
                <a:blip r:embed="rId4"/>
                <a:stretch>
                  <a:fillRect l="-1402" t="-10000" r="-2336" b="-25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87267B-F89F-8DBD-ED9F-AC1F7AAF6E1B}"/>
                  </a:ext>
                </a:extLst>
              </p:cNvPr>
              <p:cNvSpPr txBox="1"/>
              <p:nvPr/>
            </p:nvSpPr>
            <p:spPr>
              <a:xfrm>
                <a:off x="4065687" y="3628722"/>
                <a:ext cx="1571007" cy="4063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35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35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 dirty="0" err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350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35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 dirty="0" err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135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35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35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 dirty="0" err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350" i="1" dirty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135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 dirty="0" err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 dirty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IL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87267B-F89F-8DBD-ED9F-AC1F7AAF6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687" y="3628722"/>
                <a:ext cx="1571007" cy="406393"/>
              </a:xfrm>
              <a:prstGeom prst="rect">
                <a:avLst/>
              </a:prstGeom>
              <a:blipFill>
                <a:blip r:embed="rId5"/>
                <a:stretch>
                  <a:fillRect l="-2400" t="-3030" b="-1515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0D0713-8D2E-BAD0-B56B-ECEA5C777CF1}"/>
                  </a:ext>
                </a:extLst>
              </p:cNvPr>
              <p:cNvSpPr txBox="1"/>
              <p:nvPr/>
            </p:nvSpPr>
            <p:spPr>
              <a:xfrm>
                <a:off x="1431248" y="2989808"/>
                <a:ext cx="2254146" cy="732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L" sz="1350" dirty="0"/>
                  <a:t>T</a:t>
                </a:r>
                <a:r>
                  <a:rPr lang="en-US" sz="1350" dirty="0"/>
                  <a:t>h</a:t>
                </a:r>
                <a:r>
                  <a:rPr lang="en-IL" sz="1350" dirty="0"/>
                  <a:t>e likelihood that seqlet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35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sz="135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L" sz="135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L" sz="1350" dirty="0"/>
                  <a:t>  is picked coditined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sz="135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sz="135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IL" sz="135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L" sz="1350" dirty="0"/>
                  <a:t> having already been picked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40D0713-8D2E-BAD0-B56B-ECEA5C777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248" y="2989808"/>
                <a:ext cx="2254146" cy="732252"/>
              </a:xfrm>
              <a:prstGeom prst="rect">
                <a:avLst/>
              </a:prstGeom>
              <a:blipFill>
                <a:blip r:embed="rId6"/>
                <a:stretch>
                  <a:fillRect t="-1695" b="-678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EF3132-140A-3269-D243-9ACC8D55A4F0}"/>
              </a:ext>
            </a:extLst>
          </p:cNvPr>
          <p:cNvCxnSpPr>
            <a:endCxn id="4" idx="1"/>
          </p:cNvCxnSpPr>
          <p:nvPr/>
        </p:nvCxnSpPr>
        <p:spPr>
          <a:xfrm flipV="1">
            <a:off x="3685394" y="3225031"/>
            <a:ext cx="353206" cy="119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1AE9A8-00D6-C913-00D4-E4B9F0171630}"/>
              </a:ext>
            </a:extLst>
          </p:cNvPr>
          <p:cNvCxnSpPr>
            <a:cxnSpLocks/>
          </p:cNvCxnSpPr>
          <p:nvPr/>
        </p:nvCxnSpPr>
        <p:spPr>
          <a:xfrm flipH="1" flipV="1">
            <a:off x="5265105" y="3969331"/>
            <a:ext cx="640830" cy="6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3B9BE32-0B67-31B3-DBDE-91C8DB0D4708}"/>
              </a:ext>
            </a:extLst>
          </p:cNvPr>
          <p:cNvSpPr txBox="1"/>
          <p:nvPr/>
        </p:nvSpPr>
        <p:spPr>
          <a:xfrm>
            <a:off x="5636694" y="3892285"/>
            <a:ext cx="22541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rtl="1"/>
            <a:r>
              <a:rPr lang="en-US" sz="1350" dirty="0"/>
              <a:t>Total number of </a:t>
            </a:r>
            <a:r>
              <a:rPr lang="en-US" sz="1350" dirty="0" err="1"/>
              <a:t>seqlets</a:t>
            </a:r>
            <a:endParaRPr lang="en-IL" sz="1350" dirty="0"/>
          </a:p>
        </p:txBody>
      </p:sp>
    </p:spTree>
    <p:extLst>
      <p:ext uri="{BB962C8B-B14F-4D97-AF65-F5344CB8AC3E}">
        <p14:creationId xmlns:p14="http://schemas.microsoft.com/office/powerpoint/2010/main" val="422038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537BA-658F-FE48-AD4C-4C8B9FCD9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54097"/>
            <a:ext cx="8403367" cy="994172"/>
          </a:xfrm>
        </p:spPr>
        <p:txBody>
          <a:bodyPr>
            <a:noAutofit/>
          </a:bodyPr>
          <a:lstStyle/>
          <a:p>
            <a:r>
              <a:rPr lang="en-US" sz="3600" dirty="0"/>
              <a:t>Transform Continuous Jaccard to Distance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7BC8A-FF61-924B-817A-8DD3450B5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018562"/>
            <a:ext cx="5143500" cy="2609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1BCA4D-ACC0-5A43-B73C-266CD0607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914" y="2401075"/>
            <a:ext cx="3027405" cy="9224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49A082-AE93-3044-8512-27EEE6F50020}"/>
              </a:ext>
            </a:extLst>
          </p:cNvPr>
          <p:cNvSpPr/>
          <p:nvPr/>
        </p:nvSpPr>
        <p:spPr>
          <a:xfrm>
            <a:off x="370317" y="5257800"/>
            <a:ext cx="8261650" cy="830997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/>
          <a:p>
            <a:pPr marL="438912" indent="-320040" algn="just"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Last, Supply density-adapted probabilities to the Louvain community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8758A1-E9FC-3B51-BBBF-B2CB3AB167D8}"/>
              </a:ext>
            </a:extLst>
          </p:cNvPr>
          <p:cNvSpPr txBox="1"/>
          <p:nvPr/>
        </p:nvSpPr>
        <p:spPr>
          <a:xfrm>
            <a:off x="370316" y="1328942"/>
            <a:ext cx="7848600" cy="461665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2400">
                <a:latin typeface="Calibri" pitchFamily="34" charset="0"/>
                <a:cs typeface="Calibri" pitchFamily="34" charset="0"/>
              </a:defRPr>
            </a:lvl1pPr>
            <a:lvl2pPr marL="731520" lvl="1" indent="-274320">
              <a:spcBef>
                <a:spcPct val="20000"/>
              </a:spcBef>
              <a:buClr>
                <a:schemeClr val="accent2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2pPr>
            <a:lvl3pPr marL="996696" indent="-228600">
              <a:spcBef>
                <a:spcPct val="20000"/>
              </a:spcBef>
              <a:buClr>
                <a:schemeClr val="accent3"/>
              </a:buClr>
              <a:buSzPct val="100000"/>
              <a:buFont typeface="Wingdings" pitchFamily="2" charset="2"/>
              <a:buChar char="§"/>
              <a:defRPr kumimoji="0" sz="2400">
                <a:latin typeface="Calibri" pitchFamily="34" charset="0"/>
                <a:cs typeface="Calibri" pitchFamily="34" charset="0"/>
              </a:defRPr>
            </a:lvl3pPr>
            <a:lvl4pPr marL="1216152" indent="-182880">
              <a:spcBef>
                <a:spcPct val="20000"/>
              </a:spcBef>
              <a:buClr>
                <a:schemeClr val="accent4"/>
              </a:buClr>
              <a:buSzPct val="100000"/>
              <a:buFont typeface="Wingdings" pitchFamily="2" charset="2"/>
              <a:buChar char="§"/>
              <a:defRPr kumimoji="0" sz="2000">
                <a:latin typeface="Calibri" pitchFamily="34" charset="0"/>
                <a:cs typeface="Calibri" pitchFamily="34" charset="0"/>
              </a:defRPr>
            </a:lvl4pPr>
            <a:lvl5pPr marL="1426464" indent="-182880">
              <a:spcBef>
                <a:spcPct val="20000"/>
              </a:spcBef>
              <a:buClr>
                <a:schemeClr val="accent5"/>
              </a:buClr>
              <a:buSzPct val="100000"/>
              <a:buFont typeface="Wingdings" pitchFamily="2" charset="2"/>
              <a:buChar char="§"/>
              <a:defRPr kumimoji="0" lang="en-US" sz="2000" smtClean="0">
                <a:latin typeface="Calibri" pitchFamily="34" charset="0"/>
                <a:cs typeface="Calibri" pitchFamily="34" charset="0"/>
              </a:defRPr>
            </a:lvl5pPr>
            <a:lvl6pPr marL="1627632" indent="-182880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/>
            </a:lvl6pPr>
            <a:lvl7pPr marL="1828800" indent="-182880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/>
            </a:lvl7pPr>
            <a:lvl8pPr marL="2029968" indent="-182880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/>
            </a:lvl8pPr>
            <a:lvl9pPr marL="2231136" indent="-182880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baseline="0"/>
            </a:lvl9pPr>
          </a:lstStyle>
          <a:p>
            <a:pPr algn="just"/>
            <a:r>
              <a:rPr lang="en-US" dirty="0"/>
              <a:t>Transform continuous Jaccard to Distance: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2535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D6FC18-60E0-644E-8993-49ADF9337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5060050"/>
            <a:ext cx="5288693" cy="1367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B12FAB-916D-1547-B0AC-FFBC49E31FDD}"/>
              </a:ext>
            </a:extLst>
          </p:cNvPr>
          <p:cNvSpPr txBox="1"/>
          <p:nvPr/>
        </p:nvSpPr>
        <p:spPr>
          <a:xfrm>
            <a:off x="4466968" y="5402734"/>
            <a:ext cx="100089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CTCF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B6C37-63DA-C740-A8A4-30E76942B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07"/>
          <a:stretch/>
        </p:blipFill>
        <p:spPr>
          <a:xfrm>
            <a:off x="0" y="1362075"/>
            <a:ext cx="3921416" cy="50659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8FE5B1-44F5-9345-AD9D-D36A545D2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309" y="2759097"/>
            <a:ext cx="5288692" cy="192851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FA7DF6AA-CEA2-E52F-A278-FB08EE1F9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887583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7892-678D-6744-A8B2-79FADDE65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EA763-5DA3-824C-A438-5FDB45256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148925"/>
            <a:ext cx="4599477" cy="4207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40122-D61E-744B-A93B-CF1522AA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94" y="5562600"/>
            <a:ext cx="6867269" cy="5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33558-373C-0642-A597-31596451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b="1" dirty="0"/>
              <a:t>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D2577-4B87-5E46-A526-B9B81208F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900"/>
              </a:spcAft>
            </a:pPr>
            <a:r>
              <a:rPr lang="en-US" dirty="0"/>
              <a:t>Louvain: greedy algorithm that maximizes the Modularity to extract communities from large networks</a:t>
            </a:r>
          </a:p>
          <a:p>
            <a:pPr>
              <a:spcAft>
                <a:spcPts val="900"/>
              </a:spcAft>
            </a:pPr>
            <a:r>
              <a:rPr lang="en-US" dirty="0"/>
              <a:t>TF-</a:t>
            </a:r>
            <a:r>
              <a:rPr lang="en-US" dirty="0" err="1"/>
              <a:t>MoDISco</a:t>
            </a:r>
            <a:r>
              <a:rPr lang="en-US" dirty="0"/>
              <a:t>: uses importance scores to learn consolidated patterns across several tasks</a:t>
            </a:r>
          </a:p>
          <a:p>
            <a:pPr>
              <a:spcAft>
                <a:spcPts val="900"/>
              </a:spcAft>
            </a:pPr>
            <a:r>
              <a:rPr lang="en-US" dirty="0"/>
              <a:t>Not limited to deep learning!</a:t>
            </a:r>
          </a:p>
          <a:p>
            <a:pPr>
              <a:spcAft>
                <a:spcPts val="900"/>
              </a:spcAft>
            </a:pPr>
            <a:r>
              <a:rPr lang="en-US" dirty="0"/>
              <a:t>Not limited to sequence!</a:t>
            </a:r>
          </a:p>
        </p:txBody>
      </p:sp>
    </p:spTree>
    <p:extLst>
      <p:ext uri="{BB962C8B-B14F-4D97-AF65-F5344CB8AC3E}">
        <p14:creationId xmlns:p14="http://schemas.microsoft.com/office/powerpoint/2010/main" val="162260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" y="76200"/>
            <a:ext cx="8686800" cy="987552"/>
          </a:xfrm>
        </p:spPr>
        <p:txBody>
          <a:bodyPr>
            <a:normAutofit/>
          </a:bodyPr>
          <a:lstStyle/>
          <a:p>
            <a:r>
              <a:rPr lang="en-US" dirty="0"/>
              <a:t>Goal: Find Densely Linked Clusters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419529"/>
            <a:ext cx="5122862" cy="2971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24EC5A-541C-BCD3-40DB-C3C57627E0D3}"/>
              </a:ext>
            </a:extLst>
          </p:cNvPr>
          <p:cNvSpPr txBox="1"/>
          <p:nvPr/>
        </p:nvSpPr>
        <p:spPr>
          <a:xfrm>
            <a:off x="431996" y="5520511"/>
            <a:ext cx="8254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8912" indent="-320040" algn="just"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An example of a small co-authorship network depicting collaborations among scientists</a:t>
            </a:r>
          </a:p>
          <a:p>
            <a:pPr marL="438912" indent="-320040" algn="just"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Subcommunities correspond roughly to topics of research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8BB1B-4148-1BB8-9195-5E5F725637A1}"/>
              </a:ext>
            </a:extLst>
          </p:cNvPr>
          <p:cNvSpPr txBox="1"/>
          <p:nvPr/>
        </p:nvSpPr>
        <p:spPr>
          <a:xfrm>
            <a:off x="431996" y="1219200"/>
            <a:ext cx="82548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912" indent="-320040" algn="just"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Communities</a:t>
            </a:r>
            <a:r>
              <a:rPr lang="en-IL" sz="2400" dirty="0">
                <a:latin typeface="Calibri" pitchFamily="34" charset="0"/>
                <a:cs typeface="Calibri" pitchFamily="34" charset="0"/>
              </a:rPr>
              <a:t> appear as sets of nodes with a high density of internal links, whereas links between 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communities</a:t>
            </a:r>
            <a:r>
              <a:rPr lang="en-IL" sz="2400" dirty="0">
                <a:latin typeface="Calibri" pitchFamily="34" charset="0"/>
                <a:cs typeface="Calibri" pitchFamily="34" charset="0"/>
              </a:rPr>
              <a:t> have a comparatively lower desity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58A2E5-F2D2-3343-57E2-FB289BD5C777}"/>
              </a:ext>
            </a:extLst>
          </p:cNvPr>
          <p:cNvSpPr txBox="1"/>
          <p:nvPr/>
        </p:nvSpPr>
        <p:spPr>
          <a:xfrm>
            <a:off x="5181600" y="5067932"/>
            <a:ext cx="838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Physical chemistry</a:t>
            </a:r>
            <a:endParaRPr lang="en-IL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824C8C-F229-1062-E512-A7923E7714E2}"/>
              </a:ext>
            </a:extLst>
          </p:cNvPr>
          <p:cNvSpPr txBox="1"/>
          <p:nvPr/>
        </p:nvSpPr>
        <p:spPr>
          <a:xfrm>
            <a:off x="6266404" y="4973776"/>
            <a:ext cx="10868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Biochemistry</a:t>
            </a:r>
            <a:endParaRPr lang="en-IL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4C0053-85A8-612C-9712-C5E9EE4AE38C}"/>
              </a:ext>
            </a:extLst>
          </p:cNvPr>
          <p:cNvSpPr txBox="1"/>
          <p:nvPr/>
        </p:nvSpPr>
        <p:spPr>
          <a:xfrm>
            <a:off x="3942179" y="5177135"/>
            <a:ext cx="9812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200" dirty="0"/>
              <a:t>Organic chemistry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8A2EBF-8C2B-F496-2444-28360C3C744A}"/>
              </a:ext>
            </a:extLst>
          </p:cNvPr>
          <p:cNvSpPr txBox="1"/>
          <p:nvPr/>
        </p:nvSpPr>
        <p:spPr>
          <a:xfrm>
            <a:off x="2362200" y="2743200"/>
            <a:ext cx="10253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Mathematics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1D7275-8F96-B345-FAA2-6164B23981FA}"/>
              </a:ext>
            </a:extLst>
          </p:cNvPr>
          <p:cNvSpPr txBox="1"/>
          <p:nvPr/>
        </p:nvSpPr>
        <p:spPr>
          <a:xfrm>
            <a:off x="1409282" y="4343400"/>
            <a:ext cx="8582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200" dirty="0"/>
              <a:t>Computer science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FBD8D-A394-0D42-059C-38CB0A7F0015}"/>
              </a:ext>
            </a:extLst>
          </p:cNvPr>
          <p:cNvSpPr txBox="1"/>
          <p:nvPr/>
        </p:nvSpPr>
        <p:spPr>
          <a:xfrm>
            <a:off x="5797261" y="2207236"/>
            <a:ext cx="6552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1200" dirty="0"/>
              <a:t>physics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62CB75-5DFA-603A-CC03-DC22CBE09031}"/>
              </a:ext>
            </a:extLst>
          </p:cNvPr>
          <p:cNvSpPr txBox="1"/>
          <p:nvPr/>
        </p:nvSpPr>
        <p:spPr>
          <a:xfrm>
            <a:off x="302477" y="3552565"/>
            <a:ext cx="13162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8100"/>
                </a:solidFill>
                <a:effectLst/>
                <a:latin typeface="Helvetica" pitchFamily="2" charset="0"/>
              </a:rPr>
              <a:t>Strong ties/edges</a:t>
            </a:r>
            <a:endParaRPr lang="en-US" dirty="0">
              <a:solidFill>
                <a:srgbClr val="008100"/>
              </a:solidFill>
              <a:effectLst/>
              <a:latin typeface="Helvetica" pitchFamily="2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AEEAB6A-437F-EADF-B883-679B2FB2206C}"/>
              </a:ext>
            </a:extLst>
          </p:cNvPr>
          <p:cNvCxnSpPr>
            <a:cxnSpLocks/>
          </p:cNvCxnSpPr>
          <p:nvPr/>
        </p:nvCxnSpPr>
        <p:spPr>
          <a:xfrm>
            <a:off x="1371600" y="3875730"/>
            <a:ext cx="964662" cy="3446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F42E349-FA6B-6CA0-7746-C453F83B0D36}"/>
              </a:ext>
            </a:extLst>
          </p:cNvPr>
          <p:cNvSpPr txBox="1"/>
          <p:nvPr/>
        </p:nvSpPr>
        <p:spPr>
          <a:xfrm>
            <a:off x="7622052" y="4225483"/>
            <a:ext cx="13162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008100"/>
                </a:solidFill>
                <a:effectLst/>
                <a:latin typeface="Helvetica" pitchFamily="2" charset="0"/>
              </a:rPr>
              <a:t>Weak ties/edges</a:t>
            </a:r>
            <a:endParaRPr lang="en-US" dirty="0">
              <a:solidFill>
                <a:srgbClr val="008100"/>
              </a:solidFill>
              <a:effectLst/>
              <a:latin typeface="Helvetica" pitchFamily="2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D1B987C-B955-8FAA-8CE3-A55BE583E25D}"/>
              </a:ext>
            </a:extLst>
          </p:cNvPr>
          <p:cNvCxnSpPr>
            <a:cxnSpLocks/>
          </p:cNvCxnSpPr>
          <p:nvPr/>
        </p:nvCxnSpPr>
        <p:spPr>
          <a:xfrm flipH="1" flipV="1">
            <a:off x="6019800" y="4114800"/>
            <a:ext cx="1828800" cy="3904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12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B6DC6-F6B2-8EB5-AAA4-88DEC973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F2B78-1E21-7866-88CA-CD827C7BC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81000"/>
            <a:ext cx="3735238" cy="59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69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34FCD90-20AA-4379-957D-6DFEAED7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94" y="4948651"/>
            <a:ext cx="3220929" cy="14706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29DD1B-11CE-6C6A-264D-B5004F5B0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Represent Complex Systems as Graphs</a:t>
            </a:r>
            <a:endParaRPr lang="en-IL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86232-233C-4C1A-268B-E8FCFBB84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00" y="1292415"/>
            <a:ext cx="8229600" cy="1985949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High-dimensional data can be represented as graph</a:t>
            </a:r>
          </a:p>
          <a:p>
            <a:pPr lvl="1" algn="just"/>
            <a:r>
              <a:rPr lang="en-US" sz="2000" dirty="0"/>
              <a:t>Cell type identification task: Given gene expressions of cells, assign cells to cell types</a:t>
            </a:r>
          </a:p>
          <a:p>
            <a:pPr lvl="1" algn="just"/>
            <a:r>
              <a:rPr lang="en-US" sz="2000" dirty="0"/>
              <a:t>Understanding the roles of cells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01E69-DB59-2526-9643-F7FFDD5D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DA138-DCB2-5A76-386B-71F08B43B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373" y="2750254"/>
            <a:ext cx="3017240" cy="196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09AA97-6555-10D1-4E50-5EF7655A4A36}"/>
              </a:ext>
            </a:extLst>
          </p:cNvPr>
          <p:cNvSpPr txBox="1"/>
          <p:nvPr/>
        </p:nvSpPr>
        <p:spPr>
          <a:xfrm rot="16200000">
            <a:off x="5469961" y="3635188"/>
            <a:ext cx="1421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6898F"/>
                </a:solidFill>
                <a:effectLst/>
                <a:latin typeface="Helvetica" pitchFamily="2" charset="0"/>
              </a:rPr>
              <a:t>1k-1m </a:t>
            </a:r>
            <a:r>
              <a:rPr lang="en-US" dirty="0">
                <a:solidFill>
                  <a:srgbClr val="06898F"/>
                </a:solidFill>
                <a:latin typeface="Helvetica" pitchFamily="2" charset="0"/>
              </a:rPr>
              <a:t>d</a:t>
            </a:r>
            <a:r>
              <a:rPr lang="en-US" dirty="0">
                <a:solidFill>
                  <a:srgbClr val="06898F"/>
                </a:solidFill>
                <a:effectLst/>
                <a:latin typeface="Helvetica" pitchFamily="2" charset="0"/>
              </a:rPr>
              <a:t>ata-points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5C31E-ABD5-1988-8F76-B7BAD797E7F7}"/>
              </a:ext>
            </a:extLst>
          </p:cNvPr>
          <p:cNvSpPr txBox="1"/>
          <p:nvPr/>
        </p:nvSpPr>
        <p:spPr>
          <a:xfrm>
            <a:off x="6500459" y="2195440"/>
            <a:ext cx="20762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6898F"/>
                </a:solidFill>
                <a:latin typeface="Helvetica" pitchFamily="2" charset="0"/>
              </a:rPr>
              <a:t>Gene expressions</a:t>
            </a:r>
          </a:p>
          <a:p>
            <a:pPr algn="ctr"/>
            <a:r>
              <a:rPr lang="en-US" dirty="0">
                <a:solidFill>
                  <a:srgbClr val="06898F"/>
                </a:solidFill>
                <a:latin typeface="Helvetica" pitchFamily="2" charset="0"/>
              </a:rPr>
              <a:t>(~20k genes)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D85E87-C29C-0195-955B-2837E71DD0DB}"/>
                  </a:ext>
                </a:extLst>
              </p:cNvPr>
              <p:cNvSpPr txBox="1"/>
              <p:nvPr/>
            </p:nvSpPr>
            <p:spPr>
              <a:xfrm>
                <a:off x="141000" y="2900012"/>
                <a:ext cx="5732638" cy="3687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38912" indent="-320040" algn="just">
                  <a:buClr>
                    <a:schemeClr val="accent1"/>
                  </a:buClr>
                  <a:buSzPct val="80000"/>
                  <a:buFont typeface="Wingdings 2"/>
                  <a:buChar char=""/>
                </a:pPr>
                <a:r>
                  <a:rPr lang="en-US" sz="2400" dirty="0">
                    <a:latin typeface="Calibri" pitchFamily="34" charset="0"/>
                    <a:cs typeface="Calibri" pitchFamily="34" charset="0"/>
                  </a:rPr>
                  <a:t>To construct a graph from high-dimensional data</a:t>
                </a:r>
              </a:p>
              <a:p>
                <a:pPr marL="731520" lvl="1" indent="-274320" algn="just">
                  <a:spcBef>
                    <a:spcPct val="20000"/>
                  </a:spcBef>
                  <a:buClr>
                    <a:schemeClr val="accent2"/>
                  </a:buClr>
                  <a:buSzPct val="100000"/>
                  <a:buFont typeface="Wingdings" pitchFamily="2" charset="2"/>
                  <a:buChar char="§"/>
                </a:pPr>
                <a:r>
                  <a:rPr lang="en-US" sz="2000" dirty="0">
                    <a:latin typeface="Calibri" pitchFamily="34" charset="0"/>
                    <a:cs typeface="Calibri" pitchFamily="34" charset="0"/>
                  </a:rPr>
                  <a:t>Construct a K-nearest neighbor (K-NN) graph: edge from each vertex to its </a:t>
                </a:r>
                <a:r>
                  <a:rPr lang="en-US" sz="2000" dirty="0">
                    <a:solidFill>
                      <a:srgbClr val="D60093"/>
                    </a:solidFill>
                    <a:latin typeface="Calibri" pitchFamily="34" charset="0"/>
                    <a:cs typeface="Calibri" pitchFamily="34" charset="0"/>
                  </a:rPr>
                  <a:t>𝑲 most similar objects </a:t>
                </a:r>
                <a:r>
                  <a:rPr lang="en-US" sz="2000" dirty="0">
                    <a:latin typeface="Calibri" pitchFamily="34" charset="0"/>
                    <a:cs typeface="Calibri" pitchFamily="34" charset="0"/>
                  </a:rPr>
                  <a:t>under a given similarity measure: Cosine similarity,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Calibri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itchFamily="34" charset="0"/>
                    <a:cs typeface="Calibri" pitchFamily="34" charset="0"/>
                  </a:rPr>
                  <a:t> distance,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Calibri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itchFamily="34" charset="0"/>
                          </a:rPr>
                          <m:t>𝑙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Calibri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latin typeface="Calibri" pitchFamily="34" charset="0"/>
                    <a:cs typeface="Calibri" pitchFamily="34" charset="0"/>
                  </a:rPr>
                  <a:t> distance</a:t>
                </a:r>
              </a:p>
              <a:p>
                <a:pPr marL="996696" lvl="2" indent="-228600" algn="just">
                  <a:spcBef>
                    <a:spcPct val="20000"/>
                  </a:spcBef>
                  <a:buClr>
                    <a:schemeClr val="accent3"/>
                  </a:buClr>
                  <a:buSzPct val="100000"/>
                  <a:buFont typeface="Wingdings" pitchFamily="2" charset="2"/>
                  <a:buChar char="§"/>
                </a:pPr>
                <a:r>
                  <a:rPr lang="en-US" dirty="0">
                    <a:latin typeface="Calibri" pitchFamily="34" charset="0"/>
                    <a:cs typeface="Calibri" pitchFamily="34" charset="0"/>
                  </a:rPr>
                  <a:t>NN-Descent - </a:t>
                </a:r>
                <a:r>
                  <a:rPr lang="en-US" dirty="0"/>
                  <a:t>approximate K-NN graph, </a:t>
                </a:r>
                <a:r>
                  <a:rPr lang="en-US" dirty="0">
                    <a:latin typeface="Calibri" pitchFamily="34" charset="0"/>
                    <a:cs typeface="Calibri" pitchFamily="34" charset="0"/>
                  </a:rPr>
                  <a:t>empirical cost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cs typeface="Calibri" pitchFamily="34" charset="0"/>
                      </a:rPr>
                      <m:t> ~ </m:t>
                    </m:r>
                    <m:r>
                      <a:rPr lang="en-US">
                        <a:latin typeface="Cambria Math" panose="02040503050406030204" pitchFamily="18" charset="0"/>
                        <a:cs typeface="Calibri" pitchFamily="34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itchFamily="34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  <a:cs typeface="Calibri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cs typeface="Calibri" pitchFamily="34" charset="0"/>
                              </a:rPr>
                              <m:t>1.14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[Dong, </a:t>
                </a:r>
                <a:r>
                  <a:rPr lang="en-US" dirty="0" err="1">
                    <a:solidFill>
                      <a:schemeClr val="bg2">
                        <a:lumMod val="9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Charikar</a:t>
                </a:r>
                <a:r>
                  <a:rPr lang="en-US" dirty="0">
                    <a:solidFill>
                      <a:schemeClr val="bg2">
                        <a:lumMod val="90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, Li. ‘11]</a:t>
                </a:r>
              </a:p>
              <a:p>
                <a:pPr marL="731520" lvl="1" indent="-274320" algn="just">
                  <a:spcBef>
                    <a:spcPct val="20000"/>
                  </a:spcBef>
                  <a:buClr>
                    <a:schemeClr val="accent2"/>
                  </a:buClr>
                  <a:buSzPct val="100000"/>
                  <a:buFont typeface="Wingdings" pitchFamily="2" charset="2"/>
                  <a:buChar char="§"/>
                </a:pPr>
                <a:r>
                  <a:rPr lang="en-US" sz="2000" dirty="0">
                    <a:latin typeface="Calibri" pitchFamily="34" charset="0"/>
                    <a:cs typeface="Calibri" pitchFamily="34" charset="0"/>
                  </a:rPr>
                  <a:t>Optional – dimension reduction before applying similarity measure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D85E87-C29C-0195-955B-2837E71DD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00" y="2900012"/>
                <a:ext cx="5732638" cy="3687163"/>
              </a:xfrm>
              <a:prstGeom prst="rect">
                <a:avLst/>
              </a:prstGeom>
              <a:blipFill>
                <a:blip r:embed="rId5"/>
                <a:stretch>
                  <a:fillRect t="-1375" r="-1549" b="-206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42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0B22-B339-0C63-CB34-1D9247D2E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L" dirty="0"/>
              <a:t>Challenges with Standard Clusring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0EFC6-07AB-3E9C-B7A1-FE6DC4FB0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L" sz="2800" dirty="0"/>
              <a:t>Can we use standard </a:t>
            </a:r>
            <a:r>
              <a:rPr lang="en-US" sz="2800" dirty="0"/>
              <a:t>clustering</a:t>
            </a:r>
            <a:r>
              <a:rPr lang="en-IL" sz="2800" dirty="0"/>
              <a:t> methods as K-means to solve this problem?</a:t>
            </a:r>
          </a:p>
          <a:p>
            <a:pPr lvl="1" algn="just"/>
            <a:r>
              <a:rPr lang="en-IL" sz="2400" dirty="0"/>
              <a:t>Number of clusters is unknown</a:t>
            </a:r>
          </a:p>
          <a:p>
            <a:pPr lvl="1" algn="just"/>
            <a:r>
              <a:rPr lang="en-IL" sz="2400" dirty="0"/>
              <a:t>K-means does not scale with the number of dimensions and data size</a:t>
            </a:r>
          </a:p>
          <a:p>
            <a:pPr lvl="1" algn="just"/>
            <a:r>
              <a:rPr lang="en-IL" sz="2400" dirty="0"/>
              <a:t>Data can be sparse (most values will be zero)</a:t>
            </a:r>
          </a:p>
          <a:p>
            <a:pPr lvl="1" algn="just"/>
            <a:r>
              <a:rPr lang="en-US" sz="2400" dirty="0"/>
              <a:t>Clustering</a:t>
            </a:r>
            <a:r>
              <a:rPr lang="en-IL" sz="2400" dirty="0"/>
              <a:t> outliers</a:t>
            </a:r>
          </a:p>
          <a:p>
            <a:pPr lvl="1" algn="just"/>
            <a:r>
              <a:rPr lang="en-IL" sz="2400" dirty="0"/>
              <a:t>In practice - Reduced </a:t>
            </a:r>
            <a:r>
              <a:rPr lang="en-US" sz="2400" dirty="0"/>
              <a:t>performance</a:t>
            </a:r>
            <a:r>
              <a:rPr lang="en-IL" sz="2400" dirty="0"/>
              <a:t> such tasks</a:t>
            </a:r>
          </a:p>
          <a:p>
            <a:pPr lvl="1" algn="just"/>
            <a:endParaRPr lang="en-IL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E5BF9-95FD-40ED-8EC5-117302FC4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9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8084" y="1636776"/>
            <a:ext cx="294032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Communities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2999292"/>
                <a:ext cx="5866369" cy="281940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400" u="sng" dirty="0"/>
                  <a:t>Define:</a:t>
                </a:r>
                <a:r>
                  <a:rPr lang="en-US" sz="2400" dirty="0"/>
                  <a:t> </a:t>
                </a:r>
                <a:r>
                  <a:rPr lang="en-US" sz="2400" b="1" dirty="0"/>
                  <a:t>Modularity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/>
                      </a:rPr>
                      <m:t>𝑸</m:t>
                    </m:r>
                  </m:oMath>
                </a14:m>
                <a:endParaRPr lang="en-US" sz="2400" b="1" dirty="0"/>
              </a:p>
              <a:p>
                <a:pPr lvl="1" algn="just"/>
                <a:r>
                  <a:rPr lang="en-US" sz="2000" dirty="0"/>
                  <a:t>A measure of how well a network is partitioned into communities</a:t>
                </a:r>
              </a:p>
              <a:p>
                <a:pPr lvl="1" algn="just"/>
                <a:r>
                  <a:rPr lang="en-US" sz="2000" dirty="0"/>
                  <a:t>Given a partitioning of the network into groups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/>
                      </a:rPr>
                      <m:t>𝒔</m:t>
                    </m:r>
                    <m:r>
                      <a:rPr lang="en-US" sz="2000" b="1" i="1" baseline="-25000" dirty="0" smtClean="0">
                        <a:latin typeface="Cambria Math"/>
                        <a:cs typeface="Times New Roman" pitchFamily="18" charset="0"/>
                        <a:sym typeface="Symbol"/>
                      </a:rPr>
                      <m:t> </m:t>
                    </m:r>
                    <m:r>
                      <a:rPr lang="en-US" sz="2000" b="1" i="1" dirty="0">
                        <a:latin typeface="Cambria Math"/>
                        <a:sym typeface="Symbol"/>
                      </a:rPr>
                      <m:t></m:t>
                    </m:r>
                    <m:r>
                      <a:rPr lang="en-US" sz="2000" b="1" i="1" dirty="0">
                        <a:latin typeface="Cambria Math"/>
                        <a:sym typeface="Symbol"/>
                      </a:rPr>
                      <m:t> </m:t>
                    </m:r>
                    <m:r>
                      <a:rPr lang="en-US" sz="2000" b="1" i="1" dirty="0" smtClean="0">
                        <a:latin typeface="Cambria Math"/>
                      </a:rPr>
                      <m:t>𝑺</m:t>
                    </m:r>
                  </m:oMath>
                </a14:m>
                <a:r>
                  <a:rPr lang="en-US" sz="2000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2999292"/>
                <a:ext cx="5866369" cy="2819400"/>
              </a:xfrm>
              <a:blipFill>
                <a:blip r:embed="rId4"/>
                <a:stretch>
                  <a:fillRect r="-129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B6305-BFD0-42C3-8F9D-A5F86760B41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>
            <a:off x="6295666" y="3960239"/>
            <a:ext cx="203916" cy="3080499"/>
          </a:xfrm>
          <a:prstGeom prst="leftBrace">
            <a:avLst>
              <a:gd name="adj1" fmla="val 94048"/>
              <a:gd name="adj2" fmla="val 50190"/>
            </a:avLst>
          </a:prstGeom>
          <a:ln w="28575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79369" y="5673289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Arial" pitchFamily="34" charset="0"/>
                <a:cs typeface="Arial" pitchFamily="34" charset="0"/>
              </a:rPr>
              <a:t>Need a null model!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37C29C-AB21-AC71-86CD-84C1CFCDD96A}"/>
              </a:ext>
            </a:extLst>
          </p:cNvPr>
          <p:cNvSpPr txBox="1"/>
          <p:nvPr/>
        </p:nvSpPr>
        <p:spPr>
          <a:xfrm>
            <a:off x="152400" y="1246692"/>
            <a:ext cx="683618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912" indent="-320040" algn="just"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There are various approaches to tackling the community detection problem</a:t>
            </a:r>
          </a:p>
          <a:p>
            <a:pPr marL="438912" indent="-320040" algn="just"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We will introduce one based on modularity maximization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3482FA-77E3-397A-7959-FB3A5DC41B9F}"/>
              </a:ext>
            </a:extLst>
          </p:cNvPr>
          <p:cNvSpPr txBox="1"/>
          <p:nvPr/>
        </p:nvSpPr>
        <p:spPr>
          <a:xfrm>
            <a:off x="470272" y="5029200"/>
            <a:ext cx="8467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1800" b="1" i="1" dirty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  <a:sym typeface="Symbol"/>
              </a:rPr>
              <a:t>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 ∑</a:t>
            </a:r>
            <a:r>
              <a:rPr lang="en-US" sz="1800" b="1" i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1800" b="1" i="1" baseline="-25000" dirty="0">
                <a:latin typeface="Times New Roman" pitchFamily="18" charset="0"/>
                <a:cs typeface="Times New Roman" pitchFamily="18" charset="0"/>
                <a:sym typeface="Symbol"/>
              </a:rPr>
              <a:t> S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[ (# edges within group </a:t>
            </a:r>
            <a:r>
              <a:rPr lang="en-US" sz="1800" b="1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) – (expected # edges within group </a:t>
            </a:r>
            <a:r>
              <a:rPr lang="en-US" sz="1800" b="1" i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) 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4AAFB9-7B09-DB18-907F-EBA82001DD2F}"/>
              </a:ext>
            </a:extLst>
          </p:cNvPr>
          <p:cNvSpPr txBox="1"/>
          <p:nvPr/>
        </p:nvSpPr>
        <p:spPr>
          <a:xfrm>
            <a:off x="6214497" y="6319055"/>
            <a:ext cx="26027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2000" dirty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cs typeface="Calibri" pitchFamily="34" charset="0"/>
              </a:rPr>
              <a:t>[Newman, PNAS, 2006]</a:t>
            </a:r>
          </a:p>
        </p:txBody>
      </p:sp>
    </p:spTree>
    <p:extLst>
      <p:ext uri="{BB962C8B-B14F-4D97-AF65-F5344CB8AC3E}">
        <p14:creationId xmlns:p14="http://schemas.microsoft.com/office/powerpoint/2010/main" val="41011497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2" grpId="0"/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>
        <a:ln w="38100">
          <a:solidFill>
            <a:srgbClr val="008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39834</TotalTime>
  <Words>2918</Words>
  <Application>Microsoft Macintosh PowerPoint</Application>
  <PresentationFormat>On-screen Show (4:3)</PresentationFormat>
  <Paragraphs>447</Paragraphs>
  <Slides>46</Slides>
  <Notes>40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Calibri</vt:lpstr>
      <vt:lpstr>Cambria Math</vt:lpstr>
      <vt:lpstr>Corbel</vt:lpstr>
      <vt:lpstr>Helvetica</vt:lpstr>
      <vt:lpstr>Times New Roman</vt:lpstr>
      <vt:lpstr>Wingdings</vt:lpstr>
      <vt:lpstr>Wingdings 2</vt:lpstr>
      <vt:lpstr>Module</vt:lpstr>
      <vt:lpstr>Community Detection and its Application in Interpretation of Genomic Deep Neural Models</vt:lpstr>
      <vt:lpstr>Some Graph Definitions</vt:lpstr>
      <vt:lpstr>Networks &amp; Communities</vt:lpstr>
      <vt:lpstr>PowerPoint Presentation</vt:lpstr>
      <vt:lpstr>Goal: Find Densely Linked Clusters</vt:lpstr>
      <vt:lpstr>PowerPoint Presentation</vt:lpstr>
      <vt:lpstr>Represent Complex Systems as Graphs</vt:lpstr>
      <vt:lpstr>Challenges with Standard Clusring </vt:lpstr>
      <vt:lpstr>Network Communities</vt:lpstr>
      <vt:lpstr>Null Model: Configuration Model</vt:lpstr>
      <vt:lpstr>Modularity</vt:lpstr>
      <vt:lpstr>Modularity</vt:lpstr>
      <vt:lpstr>Modularity: Number of clusters</vt:lpstr>
      <vt:lpstr>Louvain Algorithm</vt:lpstr>
      <vt:lpstr>Louvain Algorithm: At High Level</vt:lpstr>
      <vt:lpstr>Louvain: 1st phase (partitioning)</vt:lpstr>
      <vt:lpstr>Louvain: Modularity Gain</vt:lpstr>
      <vt:lpstr>Deriving ΔQ (i → C)</vt:lpstr>
      <vt:lpstr>Deriving ΔQ (i → C)</vt:lpstr>
      <vt:lpstr>Louvain: Modularity Gain</vt:lpstr>
      <vt:lpstr>Louvain 1st phase: Summary</vt:lpstr>
      <vt:lpstr>Louvain: 2nd phase (Restructuring)</vt:lpstr>
      <vt:lpstr>Louvain Algorithm</vt:lpstr>
      <vt:lpstr>Back to Detecting Cell Types</vt:lpstr>
      <vt:lpstr>Interpretation of Genomic Deep Neural Models</vt:lpstr>
      <vt:lpstr>Local and Global Model Interpretation </vt:lpstr>
      <vt:lpstr>Finding Motifs in Attribution Maps</vt:lpstr>
      <vt:lpstr>Finding Motifs in Attribution Maps</vt:lpstr>
      <vt:lpstr>TF-MoDISco phases</vt:lpstr>
      <vt:lpstr>TF-MoDISco: 1st phase</vt:lpstr>
      <vt:lpstr>TF-MoDISco: 1st phase</vt:lpstr>
      <vt:lpstr>TF-MoDISco: 1st phase</vt:lpstr>
      <vt:lpstr>TF-MoDISco: 1st phase</vt:lpstr>
      <vt:lpstr>TF-MoDISco: 1st phase</vt:lpstr>
      <vt:lpstr>TF-MoDISco: 1st phase</vt:lpstr>
      <vt:lpstr>TF-MoDISco: 2nd phase (clustering within each metacluster) </vt:lpstr>
      <vt:lpstr>Notes on Pair-wise Affinities</vt:lpstr>
      <vt:lpstr>Correlation Alternative (1)</vt:lpstr>
      <vt:lpstr>Correlation Alternative (2)</vt:lpstr>
      <vt:lpstr>Correlation Alternative (3)</vt:lpstr>
      <vt:lpstr>Cross-correlation Alternative (4)</vt:lpstr>
      <vt:lpstr>Clustering the Affinity Matrix</vt:lpstr>
      <vt:lpstr>Transform Continuous Jaccard to Distance</vt:lpstr>
      <vt:lpstr>Results</vt:lpstr>
      <vt:lpstr>Results</vt:lpstr>
      <vt:lpstr>Summary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אופיר יעיש</cp:lastModifiedBy>
  <cp:revision>1698</cp:revision>
  <cp:lastPrinted>2022-06-17T15:56:03Z</cp:lastPrinted>
  <dcterms:created xsi:type="dcterms:W3CDTF">2009-06-12T17:14:38Z</dcterms:created>
  <dcterms:modified xsi:type="dcterms:W3CDTF">2022-06-20T06:19:16Z</dcterms:modified>
</cp:coreProperties>
</file>